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charts/style15.xml" ContentType="application/vnd.ms-office.chartstyl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olors12.xml" ContentType="application/vnd.ms-office.chartcolorstyle+xml"/>
  <Override PartName="/ppt/charts/chart7.xml" ContentType="application/vnd.openxmlformats-officedocument.drawingml.chart+xml"/>
  <Override PartName="/ppt/charts/style9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charts/style14.xml" ContentType="application/vnd.ms-office.chartstyle+xml"/>
  <Override PartName="/ppt/charts/colors9.xml" ContentType="application/vnd.ms-office.chartcolorstyl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charts/style12.xml" ContentType="application/vnd.ms-office.chartstyl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charts/style10.xml" ContentType="application/vnd.ms-office.chartstyle+xml"/>
  <Override PartName="/ppt/charts/colors5.xml" ContentType="application/vnd.ms-office.chartcolorstyle+xml"/>
  <Override PartName="/ppt/charts/colors1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charts/colors1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charts/style8.xml" ContentType="application/vnd.ms-office.chartstyl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style13.xml" ContentType="application/vnd.ms-office.chart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olors14.xml" ContentType="application/vnd.ms-office.chartcolor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charts/colors10.xml" ContentType="application/vnd.ms-office.chartcolorstyle+xml"/>
  <Override PartName="/ppt/charts/style7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72" r:id="rId3"/>
    <p:sldId id="273" r:id="rId4"/>
    <p:sldId id="274" r:id="rId5"/>
    <p:sldId id="277" r:id="rId6"/>
    <p:sldId id="278" r:id="rId7"/>
    <p:sldId id="279" r:id="rId8"/>
    <p:sldId id="282" r:id="rId9"/>
    <p:sldId id="283" r:id="rId10"/>
    <p:sldId id="284" r:id="rId11"/>
    <p:sldId id="304" r:id="rId12"/>
    <p:sldId id="286" r:id="rId13"/>
    <p:sldId id="422" r:id="rId14"/>
    <p:sldId id="287" r:id="rId15"/>
    <p:sldId id="288" r:id="rId16"/>
    <p:sldId id="549" r:id="rId17"/>
    <p:sldId id="550" r:id="rId18"/>
    <p:sldId id="551" r:id="rId19"/>
    <p:sldId id="554" r:id="rId20"/>
    <p:sldId id="584" r:id="rId21"/>
    <p:sldId id="585" r:id="rId22"/>
    <p:sldId id="559" r:id="rId23"/>
    <p:sldId id="446" r:id="rId24"/>
    <p:sldId id="447" r:id="rId25"/>
    <p:sldId id="448" r:id="rId26"/>
    <p:sldId id="560" r:id="rId27"/>
    <p:sldId id="449" r:id="rId28"/>
    <p:sldId id="450" r:id="rId29"/>
    <p:sldId id="451" r:id="rId30"/>
    <p:sldId id="461" r:id="rId31"/>
    <p:sldId id="482" r:id="rId32"/>
    <p:sldId id="563" r:id="rId33"/>
    <p:sldId id="564" r:id="rId34"/>
    <p:sldId id="588" r:id="rId35"/>
    <p:sldId id="589" r:id="rId36"/>
    <p:sldId id="590" r:id="rId37"/>
    <p:sldId id="592" r:id="rId38"/>
    <p:sldId id="568" r:id="rId39"/>
    <p:sldId id="573" r:id="rId40"/>
    <p:sldId id="580" r:id="rId41"/>
    <p:sldId id="526" r:id="rId42"/>
    <p:sldId id="376" r:id="rId43"/>
    <p:sldId id="587" r:id="rId44"/>
    <p:sldId id="529" r:id="rId45"/>
    <p:sldId id="547" r:id="rId46"/>
    <p:sldId id="533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44F4EB1A-D5BC-4E4A-B2C9-0D7485F219DA}">
          <p14:sldIdLst>
            <p14:sldId id="256"/>
            <p14:sldId id="289"/>
            <p14:sldId id="299"/>
            <p14:sldId id="257"/>
            <p14:sldId id="593"/>
            <p14:sldId id="272"/>
            <p14:sldId id="273"/>
            <p14:sldId id="274"/>
            <p14:sldId id="276"/>
            <p14:sldId id="277"/>
            <p14:sldId id="577"/>
            <p14:sldId id="278"/>
            <p14:sldId id="279"/>
            <p14:sldId id="281"/>
            <p14:sldId id="282"/>
            <p14:sldId id="283"/>
            <p14:sldId id="284"/>
            <p14:sldId id="304"/>
            <p14:sldId id="286"/>
            <p14:sldId id="579"/>
            <p14:sldId id="422"/>
            <p14:sldId id="575"/>
            <p14:sldId id="594"/>
            <p14:sldId id="287"/>
            <p14:sldId id="288"/>
            <p14:sldId id="549"/>
            <p14:sldId id="550"/>
            <p14:sldId id="551"/>
            <p14:sldId id="552"/>
            <p14:sldId id="553"/>
            <p14:sldId id="554"/>
            <p14:sldId id="556"/>
            <p14:sldId id="584"/>
            <p14:sldId id="585"/>
            <p14:sldId id="559"/>
            <p14:sldId id="446"/>
            <p14:sldId id="447"/>
            <p14:sldId id="448"/>
            <p14:sldId id="560"/>
            <p14:sldId id="561"/>
            <p14:sldId id="449"/>
            <p14:sldId id="450"/>
            <p14:sldId id="451"/>
            <p14:sldId id="461"/>
            <p14:sldId id="482"/>
            <p14:sldId id="563"/>
            <p14:sldId id="564"/>
            <p14:sldId id="588"/>
            <p14:sldId id="589"/>
            <p14:sldId id="590"/>
            <p14:sldId id="592"/>
            <p14:sldId id="568"/>
            <p14:sldId id="569"/>
            <p14:sldId id="570"/>
            <p14:sldId id="571"/>
            <p14:sldId id="572"/>
            <p14:sldId id="573"/>
            <p14:sldId id="595"/>
            <p14:sldId id="580"/>
            <p14:sldId id="526"/>
            <p14:sldId id="375"/>
            <p14:sldId id="376"/>
            <p14:sldId id="496"/>
            <p14:sldId id="377"/>
            <p14:sldId id="587"/>
            <p14:sldId id="581"/>
            <p14:sldId id="582"/>
            <p14:sldId id="583"/>
            <p14:sldId id="528"/>
            <p14:sldId id="529"/>
            <p14:sldId id="547"/>
            <p14:sldId id="533"/>
            <p14:sldId id="599"/>
            <p14:sldId id="600"/>
            <p14:sldId id="601"/>
            <p14:sldId id="414"/>
            <p14:sldId id="58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5" autoAdjust="0"/>
    <p:restoredTop sz="94679"/>
  </p:normalViewPr>
  <p:slideViewPr>
    <p:cSldViewPr snapToGrid="0" snapToObjects="1">
      <p:cViewPr varScale="1">
        <p:scale>
          <a:sx n="88" d="100"/>
          <a:sy n="88" d="100"/>
        </p:scale>
        <p:origin x="-40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число посещений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ru-RU"/>
              </a:p>
            </c:txPr>
            <c:dLblPos val="b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258287</c:v>
                </c:pt>
                <c:pt idx="1">
                  <c:v>269010</c:v>
                </c:pt>
                <c:pt idx="2">
                  <c:v>270708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Пациенты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ru-RU"/>
              </a:p>
            </c:txPr>
            <c:dLblPos val="b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181219</c:v>
                </c:pt>
                <c:pt idx="1">
                  <c:v>190487</c:v>
                </c:pt>
                <c:pt idx="2">
                  <c:v>198883</c:v>
                </c:pt>
              </c:numCache>
            </c:numRef>
          </c:val>
        </c:ser>
        <c:dLbls>
          <c:showVal val="1"/>
        </c:dLbls>
        <c:marker val="1"/>
        <c:axId val="66516096"/>
        <c:axId val="66517632"/>
      </c:lineChart>
      <c:catAx>
        <c:axId val="66516096"/>
        <c:scaling>
          <c:orientation val="minMax"/>
        </c:scaling>
        <c:axPos val="b"/>
        <c:numFmt formatCode="#,##0.00" sourceLinked="0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ru-RU"/>
          </a:p>
        </c:txPr>
        <c:crossAx val="66517632"/>
        <c:crosses val="autoZero"/>
        <c:auto val="1"/>
        <c:lblAlgn val="ctr"/>
        <c:lblOffset val="100"/>
        <c:tickLblSkip val="1"/>
      </c:catAx>
      <c:valAx>
        <c:axId val="665176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tickLblPos val="none"/>
        <c:crossAx val="665160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800" b="1">
          <a:latin typeface="Arial" charset="0"/>
          <a:ea typeface="Arial" charset="0"/>
          <a:cs typeface="Arial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операции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2012 г.</c:v>
                </c:pt>
                <c:pt idx="1">
                  <c:v>2013 г.</c:v>
                </c:pt>
                <c:pt idx="2">
                  <c:v>2014 г.</c:v>
                </c:pt>
                <c:pt idx="3">
                  <c:v>2015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6.3</c:v>
                </c:pt>
                <c:pt idx="1">
                  <c:v>6.1</c:v>
                </c:pt>
                <c:pt idx="2">
                  <c:v>5.3</c:v>
                </c:pt>
                <c:pt idx="3">
                  <c:v>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операции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2012 г.</c:v>
                </c:pt>
                <c:pt idx="1">
                  <c:v>2013 г.</c:v>
                </c:pt>
                <c:pt idx="2">
                  <c:v>2014 г.</c:v>
                </c:pt>
                <c:pt idx="3">
                  <c:v>2015 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8.8000000000000007</c:v>
                </c:pt>
                <c:pt idx="1">
                  <c:v>8.5</c:v>
                </c:pt>
                <c:pt idx="2">
                  <c:v>8.1</c:v>
                </c:pt>
                <c:pt idx="3">
                  <c:v>7.3</c:v>
                </c:pt>
              </c:numCache>
            </c:numRef>
          </c:val>
        </c:ser>
        <c:overlap val="100"/>
        <c:axId val="86021632"/>
        <c:axId val="86023168"/>
      </c:barChart>
      <c:catAx>
        <c:axId val="8602163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ru-RU"/>
          </a:p>
        </c:txPr>
        <c:crossAx val="86023168"/>
        <c:crosses val="autoZero"/>
        <c:auto val="1"/>
        <c:lblAlgn val="ctr"/>
        <c:lblOffset val="100"/>
      </c:catAx>
      <c:valAx>
        <c:axId val="86023168"/>
        <c:scaling>
          <c:orientation val="minMax"/>
          <c:max val="16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ru-RU"/>
          </a:p>
        </c:txPr>
        <c:crossAx val="86021632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 b="1">
          <a:latin typeface="Arial" charset="0"/>
          <a:ea typeface="Arial" charset="0"/>
          <a:cs typeface="Arial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Клинико-диагностические исследования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2014 г.</c:v>
                </c:pt>
                <c:pt idx="1">
                  <c:v>2015 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2607000</c:v>
                </c:pt>
                <c:pt idx="1">
                  <c:v>2440000</c:v>
                </c:pt>
              </c:numCache>
            </c:numRef>
          </c:val>
        </c:ser>
        <c:dLbls>
          <c:showVal val="1"/>
        </c:dLbls>
        <c:gapWidth val="267"/>
        <c:overlap val="-43"/>
        <c:axId val="90538752"/>
        <c:axId val="90540288"/>
      </c:barChart>
      <c:catAx>
        <c:axId val="9053875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540288"/>
        <c:crosses val="autoZero"/>
        <c:auto val="1"/>
        <c:lblAlgn val="ctr"/>
        <c:lblOffset val="100"/>
      </c:catAx>
      <c:valAx>
        <c:axId val="905402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53875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Больничная летальность общая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fi-FI" b="0" i="0" dirty="0" smtClean="0">
                        <a:latin typeface="Arial" charset="0"/>
                      </a:rPr>
                      <a:t>0,9</a:t>
                    </a:r>
                    <a:endParaRPr lang="fi-FI" b="0" i="0" dirty="0">
                      <a:latin typeface="Arial" charset="0"/>
                    </a:endParaRPr>
                  </a:p>
                </c:rich>
              </c:tx>
              <c:dLblPos val="t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fi-FI" b="0" i="0" dirty="0" smtClean="0">
                        <a:latin typeface="Arial" charset="0"/>
                      </a:rPr>
                      <a:t>1,1</a:t>
                    </a:r>
                    <a:endParaRPr lang="fi-FI" b="0" i="0" dirty="0">
                      <a:latin typeface="Arial" charset="0"/>
                    </a:endParaRPr>
                  </a:p>
                </c:rich>
              </c:tx>
              <c:dLblPos val="t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0" i="0" dirty="0" smtClean="0">
                        <a:latin typeface="Arial" charset="0"/>
                      </a:rPr>
                      <a:t>1,0</a:t>
                    </a:r>
                    <a:endParaRPr lang="en-US" b="0" i="0" dirty="0">
                      <a:latin typeface="Arial" charset="0"/>
                    </a:endParaRPr>
                  </a:p>
                </c:rich>
              </c:tx>
              <c:dLblPos val="t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1,0</a:t>
                    </a:r>
                    <a:endParaRPr lang="en-US"/>
                  </a:p>
                </c:rich>
              </c:tx>
              <c:dLblPos val="t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2011г.</c:v>
                </c:pt>
                <c:pt idx="1">
                  <c:v>2012г.</c:v>
                </c:pt>
                <c:pt idx="2">
                  <c:v>2013г.</c:v>
                </c:pt>
                <c:pt idx="3">
                  <c:v>2014г.</c:v>
                </c:pt>
                <c:pt idx="4">
                  <c:v>2015г.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0.9</c:v>
                </c:pt>
                <c:pt idx="1">
                  <c:v>1.1000000000000001</c:v>
                </c:pt>
                <c:pt idx="2" formatCode="0.0">
                  <c:v>1</c:v>
                </c:pt>
                <c:pt idx="3" formatCode="0.0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Больничная летальность детская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2011г.</c:v>
                </c:pt>
                <c:pt idx="1">
                  <c:v>2012г.</c:v>
                </c:pt>
                <c:pt idx="2">
                  <c:v>2013г.</c:v>
                </c:pt>
                <c:pt idx="3">
                  <c:v>2014г.</c:v>
                </c:pt>
                <c:pt idx="4">
                  <c:v>2015г.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0.2</c:v>
                </c:pt>
                <c:pt idx="1">
                  <c:v>0.60000000000000042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</c:numCache>
            </c:numRef>
          </c:val>
        </c:ser>
        <c:dLbls>
          <c:showVal val="1"/>
        </c:dLbls>
        <c:marker val="1"/>
        <c:axId val="90001408"/>
        <c:axId val="86483328"/>
      </c:lineChart>
      <c:catAx>
        <c:axId val="900014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ru-RU"/>
          </a:p>
        </c:txPr>
        <c:crossAx val="86483328"/>
        <c:crosses val="autoZero"/>
        <c:auto val="1"/>
        <c:lblAlgn val="ctr"/>
        <c:lblOffset val="100"/>
      </c:catAx>
      <c:valAx>
        <c:axId val="86483328"/>
        <c:scaling>
          <c:orientation val="minMax"/>
          <c:max val="1.3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ru-RU"/>
          </a:p>
        </c:txPr>
        <c:crossAx val="90001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 b="1">
          <a:latin typeface="Arial" charset="0"/>
          <a:ea typeface="Arial" charset="0"/>
          <a:cs typeface="Arial" charset="0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7"/>
  <c:chart>
    <c:autoTitleDeleted val="1"/>
    <c:view3D>
      <c:rotX val="30"/>
      <c:rotY val="21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Дефекты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1 уровень</c:v>
                </c:pt>
                <c:pt idx="1">
                  <c:v>2 уровень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0.31000000000000022</c:v>
                </c:pt>
                <c:pt idx="1">
                  <c:v>0.69000000000000039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spPr>
    <a:ln>
      <a:noFill/>
    </a:ln>
  </c:spPr>
  <c:txPr>
    <a:bodyPr/>
    <a:lstStyle/>
    <a:p>
      <a:pPr>
        <a:defRPr sz="1600" b="1"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число посещений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ru-RU"/>
              </a:p>
            </c:txPr>
            <c:dLblPos val="b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</c:trendline>
          <c:cat>
            <c:strRef>
              <c:f>Лист1!$A$2:$A$11</c:f>
              <c:strCache>
                <c:ptCount val="10"/>
                <c:pt idx="0">
                  <c:v>2006 г.</c:v>
                </c:pt>
                <c:pt idx="1">
                  <c:v>2007 г.</c:v>
                </c:pt>
                <c:pt idx="2">
                  <c:v>2008 г.</c:v>
                </c:pt>
                <c:pt idx="3">
                  <c:v>2009 г.</c:v>
                </c:pt>
                <c:pt idx="4">
                  <c:v>2010 г.</c:v>
                </c:pt>
                <c:pt idx="5">
                  <c:v>2011 г.</c:v>
                </c:pt>
                <c:pt idx="6">
                  <c:v>2012 г.</c:v>
                </c:pt>
                <c:pt idx="7">
                  <c:v>2013 г.</c:v>
                </c:pt>
                <c:pt idx="8">
                  <c:v>2014 г.</c:v>
                </c:pt>
                <c:pt idx="9">
                  <c:v>2015 г.</c:v>
                </c:pt>
              </c:strCache>
            </c:strRef>
          </c:cat>
          <c:val>
            <c:numRef>
              <c:f>Лист1!$B$2:$B$11</c:f>
              <c:numCache>
                <c:formatCode>0</c:formatCode>
                <c:ptCount val="10"/>
                <c:pt idx="0">
                  <c:v>210058</c:v>
                </c:pt>
                <c:pt idx="1">
                  <c:v>201036</c:v>
                </c:pt>
                <c:pt idx="2">
                  <c:v>209236</c:v>
                </c:pt>
                <c:pt idx="3">
                  <c:v>209236</c:v>
                </c:pt>
                <c:pt idx="4">
                  <c:v>242184</c:v>
                </c:pt>
                <c:pt idx="5">
                  <c:v>245516</c:v>
                </c:pt>
                <c:pt idx="6">
                  <c:v>252405</c:v>
                </c:pt>
                <c:pt idx="7">
                  <c:v>258287</c:v>
                </c:pt>
                <c:pt idx="8">
                  <c:v>269010</c:v>
                </c:pt>
                <c:pt idx="9">
                  <c:v>270708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Пациенты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ru-RU"/>
              </a:p>
            </c:txPr>
            <c:dLblPos val="b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</c:trendline>
          <c:cat>
            <c:strRef>
              <c:f>Лист1!$A$2:$A$11</c:f>
              <c:strCache>
                <c:ptCount val="10"/>
                <c:pt idx="0">
                  <c:v>2006 г.</c:v>
                </c:pt>
                <c:pt idx="1">
                  <c:v>2007 г.</c:v>
                </c:pt>
                <c:pt idx="2">
                  <c:v>2008 г.</c:v>
                </c:pt>
                <c:pt idx="3">
                  <c:v>2009 г.</c:v>
                </c:pt>
                <c:pt idx="4">
                  <c:v>2010 г.</c:v>
                </c:pt>
                <c:pt idx="5">
                  <c:v>2011 г.</c:v>
                </c:pt>
                <c:pt idx="6">
                  <c:v>2012 г.</c:v>
                </c:pt>
                <c:pt idx="7">
                  <c:v>2013 г.</c:v>
                </c:pt>
                <c:pt idx="8">
                  <c:v>2014 г.</c:v>
                </c:pt>
                <c:pt idx="9">
                  <c:v>2015 г.</c:v>
                </c:pt>
              </c:strCache>
            </c:strRef>
          </c:cat>
          <c:val>
            <c:numRef>
              <c:f>Лист1!$C$2:$C$11</c:f>
              <c:numCache>
                <c:formatCode>0</c:formatCode>
                <c:ptCount val="10"/>
                <c:pt idx="0">
                  <c:v>158505</c:v>
                </c:pt>
                <c:pt idx="1">
                  <c:v>120771</c:v>
                </c:pt>
                <c:pt idx="2">
                  <c:v>120771</c:v>
                </c:pt>
                <c:pt idx="3">
                  <c:v>124686</c:v>
                </c:pt>
                <c:pt idx="4">
                  <c:v>133769</c:v>
                </c:pt>
                <c:pt idx="5">
                  <c:v>144181</c:v>
                </c:pt>
                <c:pt idx="6">
                  <c:v>181019</c:v>
                </c:pt>
                <c:pt idx="7">
                  <c:v>181219</c:v>
                </c:pt>
                <c:pt idx="8">
                  <c:v>190487</c:v>
                </c:pt>
                <c:pt idx="9">
                  <c:v>198883</c:v>
                </c:pt>
              </c:numCache>
            </c:numRef>
          </c:val>
        </c:ser>
        <c:dLbls>
          <c:showVal val="1"/>
        </c:dLbls>
        <c:marker val="1"/>
        <c:axId val="69584768"/>
        <c:axId val="69586304"/>
      </c:lineChart>
      <c:catAx>
        <c:axId val="69584768"/>
        <c:scaling>
          <c:orientation val="minMax"/>
        </c:scaling>
        <c:axPos val="b"/>
        <c:numFmt formatCode="#,##0.00" sourceLinked="0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ru-RU"/>
          </a:p>
        </c:txPr>
        <c:crossAx val="69586304"/>
        <c:crosses val="autoZero"/>
        <c:auto val="1"/>
        <c:lblAlgn val="ctr"/>
        <c:lblOffset val="100"/>
        <c:tickLblSkip val="1"/>
      </c:catAx>
      <c:valAx>
        <c:axId val="695863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tickLblPos val="none"/>
        <c:crossAx val="695847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800" b="1">
          <a:latin typeface="Arial" charset="0"/>
          <a:ea typeface="Arial" charset="0"/>
          <a:cs typeface="Arial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Московская область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0.94000000000000039</c:v>
                </c:pt>
                <c:pt idx="1">
                  <c:v>0.92400000000000004</c:v>
                </c:pt>
                <c:pt idx="2">
                  <c:v>0.90500000000000003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Москва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</c:strCache>
            </c:strRef>
          </c:cat>
          <c:val>
            <c:numRef>
              <c:f>Лист1!$C$2:$C$4</c:f>
              <c:numCache>
                <c:formatCode>0.0%</c:formatCode>
                <c:ptCount val="3"/>
                <c:pt idx="0">
                  <c:v>4.9000000000000037E-2</c:v>
                </c:pt>
                <c:pt idx="1">
                  <c:v>4.3000000000000003E-2</c:v>
                </c:pt>
                <c:pt idx="2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Другие регионы и гос-ва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</c:strCache>
            </c:strRef>
          </c:cat>
          <c:val>
            <c:numRef>
              <c:f>Лист1!$D$2:$D$4</c:f>
              <c:numCache>
                <c:formatCode>0.0%</c:formatCode>
                <c:ptCount val="3"/>
                <c:pt idx="0">
                  <c:v>1.0999999999999998E-2</c:v>
                </c:pt>
                <c:pt idx="1">
                  <c:v>3.3000000000000002E-2</c:v>
                </c:pt>
                <c:pt idx="2">
                  <c:v>4.5000000000000012E-2</c:v>
                </c:pt>
              </c:numCache>
            </c:numRef>
          </c:val>
        </c:ser>
        <c:dLbls>
          <c:showVal val="1"/>
        </c:dLbls>
        <c:overlap val="100"/>
        <c:axId val="61751680"/>
        <c:axId val="61753216"/>
      </c:barChart>
      <c:dateAx>
        <c:axId val="61751680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ru-RU"/>
          </a:p>
        </c:txPr>
        <c:crossAx val="61753216"/>
        <c:crosses val="autoZero"/>
        <c:lblOffset val="100"/>
        <c:baseTimeUnit val="days"/>
        <c:majorUnit val="1"/>
      </c:dateAx>
      <c:valAx>
        <c:axId val="61753216"/>
        <c:scaling>
          <c:orientation val="minMax"/>
          <c:min val="0.5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ru-RU"/>
          </a:p>
        </c:txPr>
        <c:crossAx val="61751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 b="1">
          <a:latin typeface="Arial" charset="0"/>
          <a:ea typeface="Arial" charset="0"/>
          <a:cs typeface="Arial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ru-RU"/>
        </a:p>
      </c:txPr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пролеченных больных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ru-RU"/>
              </a:p>
            </c:txPr>
            <c:dLblPos val="b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</c:trendline>
          <c:cat>
            <c:strRef>
              <c:f>Лист1!$A$2:$A$6</c:f>
              <c:strCache>
                <c:ptCount val="5"/>
                <c:pt idx="0">
                  <c:v>2011 г.</c:v>
                </c:pt>
                <c:pt idx="1">
                  <c:v>2012 г.</c:v>
                </c:pt>
                <c:pt idx="2">
                  <c:v>2013 г.</c:v>
                </c:pt>
                <c:pt idx="3">
                  <c:v>2014 г.</c:v>
                </c:pt>
                <c:pt idx="4">
                  <c:v>2015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2930</c:v>
                </c:pt>
                <c:pt idx="1">
                  <c:v>2423</c:v>
                </c:pt>
                <c:pt idx="2">
                  <c:v>2212</c:v>
                </c:pt>
                <c:pt idx="3">
                  <c:v>3152</c:v>
                </c:pt>
                <c:pt idx="4">
                  <c:v>6133</c:v>
                </c:pt>
              </c:numCache>
            </c:numRef>
          </c:val>
        </c:ser>
        <c:dLbls>
          <c:showVal val="1"/>
        </c:dLbls>
        <c:marker val="1"/>
        <c:axId val="69962368"/>
        <c:axId val="69972352"/>
      </c:lineChart>
      <c:catAx>
        <c:axId val="699623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ru-RU"/>
          </a:p>
        </c:txPr>
        <c:crossAx val="69972352"/>
        <c:crosses val="autoZero"/>
        <c:auto val="1"/>
        <c:lblAlgn val="ctr"/>
        <c:lblOffset val="100"/>
      </c:catAx>
      <c:valAx>
        <c:axId val="699723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ru-RU"/>
          </a:p>
        </c:txPr>
        <c:crossAx val="6996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 b="1">
          <a:latin typeface="Arial" charset="0"/>
          <a:ea typeface="Arial" charset="0"/>
          <a:cs typeface="Arial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2013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Выполнено вызовов</c:v>
                </c:pt>
                <c:pt idx="1">
                  <c:v>Срочные вызовы</c:v>
                </c:pt>
                <c:pt idx="2">
                  <c:v>Оказана консультативная помощь</c:v>
                </c:pt>
                <c:pt idx="3">
                  <c:v>Оперировано при выездах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6497</c:v>
                </c:pt>
                <c:pt idx="1">
                  <c:v>3070</c:v>
                </c:pt>
                <c:pt idx="2">
                  <c:v>23040</c:v>
                </c:pt>
                <c:pt idx="3">
                  <c:v>1860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Выполнено вызовов</c:v>
                </c:pt>
                <c:pt idx="1">
                  <c:v>Срочные вызовы</c:v>
                </c:pt>
                <c:pt idx="2">
                  <c:v>Оказана консультативная помощь</c:v>
                </c:pt>
                <c:pt idx="3">
                  <c:v>Оперировано при выездах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6490</c:v>
                </c:pt>
                <c:pt idx="1">
                  <c:v>2358</c:v>
                </c:pt>
                <c:pt idx="2">
                  <c:v>23124</c:v>
                </c:pt>
                <c:pt idx="3">
                  <c:v>1548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 г.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Выполнено вызовов</c:v>
                </c:pt>
                <c:pt idx="1">
                  <c:v>Срочные вызовы</c:v>
                </c:pt>
                <c:pt idx="2">
                  <c:v>Оказана консультативная помощь</c:v>
                </c:pt>
                <c:pt idx="3">
                  <c:v>Оперировано при выездах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6818</c:v>
                </c:pt>
                <c:pt idx="1">
                  <c:v>2457</c:v>
                </c:pt>
                <c:pt idx="2">
                  <c:v>24301</c:v>
                </c:pt>
                <c:pt idx="3">
                  <c:v>1571</c:v>
                </c:pt>
              </c:numCache>
            </c:numRef>
          </c:val>
        </c:ser>
        <c:dLbls>
          <c:showVal val="1"/>
        </c:dLbls>
        <c:gapWidth val="219"/>
        <c:overlap val="-27"/>
        <c:axId val="70130688"/>
        <c:axId val="70136576"/>
      </c:barChart>
      <c:catAx>
        <c:axId val="701306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ru-RU"/>
          </a:p>
        </c:txPr>
        <c:crossAx val="70136576"/>
        <c:crosses val="autoZero"/>
        <c:auto val="1"/>
        <c:lblAlgn val="ctr"/>
        <c:lblOffset val="100"/>
      </c:catAx>
      <c:valAx>
        <c:axId val="70136576"/>
        <c:scaling>
          <c:orientation val="minMax"/>
          <c:max val="25000"/>
          <c:min val="1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ru-RU"/>
          </a:p>
        </c:txPr>
        <c:crossAx val="7013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 b="1">
          <a:latin typeface="Arial" charset="0"/>
          <a:ea typeface="Arial" charset="0"/>
          <a:cs typeface="Arial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ru-RU" dirty="0" smtClean="0"/>
              <a:t>Динамика за</a:t>
            </a:r>
            <a:r>
              <a:rPr lang="ru-RU" baseline="0" dirty="0" smtClean="0"/>
              <a:t> 3 года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28575" cap="rnd">
                <a:solidFill>
                  <a:schemeClr val="accent1"/>
                </a:solidFill>
                <a:prstDash val="sysDot"/>
                <a:tailEnd type="triangle"/>
              </a:ln>
              <a:effectLst/>
            </c:spPr>
            <c:trendlineType val="linear"/>
          </c:trendline>
          <c:cat>
            <c:strRef>
              <c:f>Лист1!$A$2:$A$4</c:f>
              <c:strCache>
                <c:ptCount val="3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25617</c:v>
                </c:pt>
                <c:pt idx="1">
                  <c:v>26848</c:v>
                </c:pt>
                <c:pt idx="2">
                  <c:v>27961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 них дети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25400" cap="rnd">
                <a:solidFill>
                  <a:schemeClr val="accent2"/>
                </a:solidFill>
                <a:prstDash val="sysDot"/>
                <a:tailEnd type="triangle"/>
              </a:ln>
              <a:effectLst/>
            </c:spPr>
            <c:trendlineType val="linear"/>
          </c:trendline>
          <c:cat>
            <c:strRef>
              <c:f>Лист1!$A$2:$A$4</c:f>
              <c:strCache>
                <c:ptCount val="3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4105</c:v>
                </c:pt>
                <c:pt idx="1">
                  <c:v>4507</c:v>
                </c:pt>
                <c:pt idx="2">
                  <c:v>4747</c:v>
                </c:pt>
              </c:numCache>
            </c:numRef>
          </c:val>
        </c:ser>
        <c:dLbls>
          <c:showVal val="1"/>
        </c:dLbls>
        <c:gapWidth val="219"/>
        <c:overlap val="-27"/>
        <c:axId val="71734016"/>
        <c:axId val="71735552"/>
      </c:barChart>
      <c:catAx>
        <c:axId val="717340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ru-RU"/>
          </a:p>
        </c:txPr>
        <c:crossAx val="71735552"/>
        <c:crosses val="autoZero"/>
        <c:auto val="1"/>
        <c:lblAlgn val="ctr"/>
        <c:lblOffset val="100"/>
      </c:catAx>
      <c:valAx>
        <c:axId val="717355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ru-RU"/>
          </a:p>
        </c:txPr>
        <c:crossAx val="71734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 b="1">
          <a:latin typeface="Arial" charset="0"/>
          <a:ea typeface="Arial" charset="0"/>
          <a:cs typeface="Arial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ru-RU" dirty="0" smtClean="0"/>
              <a:t>Динамика за</a:t>
            </a:r>
            <a:r>
              <a:rPr lang="ru-RU" baseline="0" dirty="0" smtClean="0"/>
              <a:t> 10 лет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28575" cap="rnd">
                <a:solidFill>
                  <a:schemeClr val="accent1"/>
                </a:solidFill>
                <a:prstDash val="sysDot"/>
                <a:tailEnd type="triangle"/>
              </a:ln>
              <a:effectLst/>
            </c:spPr>
            <c:trendlineType val="linear"/>
          </c:trendline>
          <c:cat>
            <c:strRef>
              <c:f>Лист1!$A$2:$A$11</c:f>
              <c:strCache>
                <c:ptCount val="10"/>
                <c:pt idx="0">
                  <c:v>2006 г.</c:v>
                </c:pt>
                <c:pt idx="1">
                  <c:v>2007 г.</c:v>
                </c:pt>
                <c:pt idx="2">
                  <c:v>2008 г.</c:v>
                </c:pt>
                <c:pt idx="3">
                  <c:v>2009 г.</c:v>
                </c:pt>
                <c:pt idx="4">
                  <c:v>2010 г.</c:v>
                </c:pt>
                <c:pt idx="5">
                  <c:v>2011 г.</c:v>
                </c:pt>
                <c:pt idx="6">
                  <c:v>2012 г.</c:v>
                </c:pt>
                <c:pt idx="7">
                  <c:v>2013 г.</c:v>
                </c:pt>
                <c:pt idx="8">
                  <c:v>2014 г.</c:v>
                </c:pt>
                <c:pt idx="9">
                  <c:v>2015 г.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23546</c:v>
                </c:pt>
                <c:pt idx="1">
                  <c:v>23100</c:v>
                </c:pt>
                <c:pt idx="2">
                  <c:v>24687</c:v>
                </c:pt>
                <c:pt idx="3">
                  <c:v>25889</c:v>
                </c:pt>
                <c:pt idx="4">
                  <c:v>25465</c:v>
                </c:pt>
                <c:pt idx="5">
                  <c:v>25661</c:v>
                </c:pt>
                <c:pt idx="6">
                  <c:v>25067</c:v>
                </c:pt>
                <c:pt idx="7">
                  <c:v>25617</c:v>
                </c:pt>
                <c:pt idx="8">
                  <c:v>26848</c:v>
                </c:pt>
                <c:pt idx="9">
                  <c:v>27961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 них дети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25400" cap="rnd">
                <a:solidFill>
                  <a:schemeClr val="accent2"/>
                </a:solidFill>
                <a:prstDash val="sysDot"/>
                <a:tailEnd type="triangle"/>
              </a:ln>
              <a:effectLst/>
            </c:spPr>
            <c:trendlineType val="linear"/>
          </c:trendline>
          <c:cat>
            <c:strRef>
              <c:f>Лист1!$A$2:$A$11</c:f>
              <c:strCache>
                <c:ptCount val="10"/>
                <c:pt idx="0">
                  <c:v>2006 г.</c:v>
                </c:pt>
                <c:pt idx="1">
                  <c:v>2007 г.</c:v>
                </c:pt>
                <c:pt idx="2">
                  <c:v>2008 г.</c:v>
                </c:pt>
                <c:pt idx="3">
                  <c:v>2009 г.</c:v>
                </c:pt>
                <c:pt idx="4">
                  <c:v>2010 г.</c:v>
                </c:pt>
                <c:pt idx="5">
                  <c:v>2011 г.</c:v>
                </c:pt>
                <c:pt idx="6">
                  <c:v>2012 г.</c:v>
                </c:pt>
                <c:pt idx="7">
                  <c:v>2013 г.</c:v>
                </c:pt>
                <c:pt idx="8">
                  <c:v>2014 г.</c:v>
                </c:pt>
                <c:pt idx="9">
                  <c:v>2015 г.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3733</c:v>
                </c:pt>
                <c:pt idx="1">
                  <c:v>3710</c:v>
                </c:pt>
                <c:pt idx="2">
                  <c:v>4630</c:v>
                </c:pt>
                <c:pt idx="3">
                  <c:v>4383</c:v>
                </c:pt>
                <c:pt idx="4">
                  <c:v>5030</c:v>
                </c:pt>
                <c:pt idx="5">
                  <c:v>4016</c:v>
                </c:pt>
                <c:pt idx="6">
                  <c:v>3919</c:v>
                </c:pt>
                <c:pt idx="7">
                  <c:v>4105</c:v>
                </c:pt>
                <c:pt idx="8">
                  <c:v>4507</c:v>
                </c:pt>
                <c:pt idx="9">
                  <c:v>4747</c:v>
                </c:pt>
              </c:numCache>
            </c:numRef>
          </c:val>
        </c:ser>
        <c:dLbls>
          <c:showVal val="1"/>
        </c:dLbls>
        <c:gapWidth val="219"/>
        <c:overlap val="-27"/>
        <c:axId val="71878144"/>
        <c:axId val="71879680"/>
      </c:barChart>
      <c:catAx>
        <c:axId val="718781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ru-RU"/>
          </a:p>
        </c:txPr>
        <c:crossAx val="71879680"/>
        <c:crosses val="autoZero"/>
        <c:auto val="1"/>
        <c:lblAlgn val="ctr"/>
        <c:lblOffset val="100"/>
      </c:catAx>
      <c:valAx>
        <c:axId val="718796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ru-RU"/>
          </a:p>
        </c:txPr>
        <c:crossAx val="7187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 b="1">
          <a:latin typeface="Arial" charset="0"/>
          <a:ea typeface="Arial" charset="0"/>
          <a:cs typeface="Arial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Работа койки в году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325,1</a:t>
                    </a:r>
                    <a:endParaRPr lang="en-US"/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345.5</c:v>
                </c:pt>
                <c:pt idx="1">
                  <c:v>346.5</c:v>
                </c:pt>
                <c:pt idx="2">
                  <c:v>335.1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Средняя длительность пребывания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14.9</c:v>
                </c:pt>
                <c:pt idx="1">
                  <c:v>14.2</c:v>
                </c:pt>
                <c:pt idx="2">
                  <c:v>13.3</c:v>
                </c:pt>
              </c:numCache>
            </c:numRef>
          </c:val>
        </c:ser>
        <c:dLbls>
          <c:showVal val="1"/>
        </c:dLbls>
        <c:gapWidth val="219"/>
        <c:overlap val="-27"/>
        <c:axId val="73557888"/>
        <c:axId val="73559424"/>
      </c:barChart>
      <c:catAx>
        <c:axId val="735578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ru-RU"/>
          </a:p>
        </c:txPr>
        <c:crossAx val="73559424"/>
        <c:crosses val="autoZero"/>
        <c:auto val="1"/>
        <c:lblAlgn val="ctr"/>
        <c:lblOffset val="100"/>
      </c:catAx>
      <c:valAx>
        <c:axId val="735594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ru-RU"/>
          </a:p>
        </c:txPr>
        <c:crossAx val="73557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 b="1">
          <a:latin typeface="Arial" charset="0"/>
          <a:ea typeface="Arial" charset="0"/>
          <a:cs typeface="Arial" charset="0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1095189355168943E-2"/>
          <c:y val="1.88679245283019E-2"/>
          <c:w val="0.90174002047083246"/>
          <c:h val="0.78044596912521358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оперировано больных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12546</a:t>
                    </a:r>
                    <a:endParaRPr lang="en-US" dirty="0"/>
                  </a:p>
                </c:rich>
              </c:tx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  <c:pt idx="3">
                  <c:v>2014 год</c:v>
                </c:pt>
                <c:pt idx="4">
                  <c:v>2015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12083</c:v>
                </c:pt>
                <c:pt idx="1">
                  <c:v>12128</c:v>
                </c:pt>
                <c:pt idx="2">
                  <c:v>12546</c:v>
                </c:pt>
                <c:pt idx="3">
                  <c:v>14260</c:v>
                </c:pt>
                <c:pt idx="4">
                  <c:v>14907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 них детей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185176889983911E-2"/>
                  <c:y val="0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073555623991524E-3"/>
                  <c:y val="0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403568357657802E-3"/>
                  <c:y val="4.841129012276233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2117</a:t>
                    </a:r>
                  </a:p>
                </c:rich>
              </c:tx>
              <c:dLblPos val="r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  <c:pt idx="3">
                  <c:v>2014 год</c:v>
                </c:pt>
                <c:pt idx="4">
                  <c:v>2015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1927</c:v>
                </c:pt>
                <c:pt idx="1">
                  <c:v>1702</c:v>
                </c:pt>
                <c:pt idx="2">
                  <c:v>2117</c:v>
                </c:pt>
                <c:pt idx="3">
                  <c:v>2500</c:v>
                </c:pt>
                <c:pt idx="4">
                  <c:v>2465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число выполненных операций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diamond"/>
            <c:size val="2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332960049274132E-2"/>
                  <c:y val="-2.904677407365760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0370017824314134E-2"/>
                  <c:y val="-3.630846759207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7407075599354163E-2"/>
                  <c:y val="-4.841129012276273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  <c:pt idx="3">
                  <c:v>2014 год</c:v>
                </c:pt>
                <c:pt idx="4">
                  <c:v>2015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15060</c:v>
                </c:pt>
                <c:pt idx="1">
                  <c:v>15432</c:v>
                </c:pt>
                <c:pt idx="2">
                  <c:v>15708</c:v>
                </c:pt>
                <c:pt idx="3">
                  <c:v>17989</c:v>
                </c:pt>
                <c:pt idx="4">
                  <c:v>18978</c:v>
                </c:pt>
              </c:numCache>
            </c:numRef>
          </c:val>
        </c:ser>
        <c:marker val="1"/>
        <c:axId val="80038528"/>
        <c:axId val="80152832"/>
      </c:lineChart>
      <c:catAx>
        <c:axId val="800385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ru-RU"/>
          </a:p>
        </c:txPr>
        <c:crossAx val="80152832"/>
        <c:crosses val="autoZero"/>
        <c:auto val="1"/>
        <c:lblAlgn val="ctr"/>
        <c:lblOffset val="100"/>
      </c:catAx>
      <c:valAx>
        <c:axId val="80152832"/>
        <c:scaling>
          <c:orientation val="minMax"/>
          <c:max val="20000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ru-RU"/>
          </a:p>
        </c:txPr>
        <c:crossAx val="8003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 b="1">
          <a:latin typeface="Arial" charset="0"/>
          <a:ea typeface="Arial" charset="0"/>
          <a:cs typeface="Arial" charset="0"/>
        </a:defRPr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87618B-6448-4342-8AD9-D49BFF132887}" type="doc">
      <dgm:prSet loTypeId="urn:microsoft.com/office/officeart/2005/8/layout/chevron2" loCatId="process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4C4537C-89B9-4DA0-80DF-DD01A77C919B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2800" b="1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2800" b="1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6F090E-A4EC-437B-8499-0792A8D67093}" type="parTrans" cxnId="{61B7B3BA-A757-45A4-8058-1B029DD62F32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6A3738-FDD7-479F-A032-DBF48C24E5F0}" type="sibTrans" cxnId="{61B7B3BA-A757-45A4-8058-1B029DD62F32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4E0103-0C52-4CDE-8CEA-4A0A5CEEE66D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Врачебная комиссия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807799-B4F0-42B0-9BBD-67A8E6879ECE}" type="parTrans" cxnId="{9332435B-C1A0-4D30-8FEF-E2AB9A318801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71E94E-B208-42C6-BDE7-25F7C0E581D2}" type="sibTrans" cxnId="{9332435B-C1A0-4D30-8FEF-E2AB9A318801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4EC03F-8330-41FD-AB53-409F76CB7A2A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2800" b="1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2800" b="1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49C27B-C3A3-4FF4-9F00-C8F35782AFCA}" type="parTrans" cxnId="{2B94700A-9A53-4401-8CA0-EC8B162EC353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BFBBAA-5615-42D8-A3E7-618EDC6E3EC6}" type="sibTrans" cxnId="{2B94700A-9A53-4401-8CA0-EC8B162EC353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B01B4D-68DD-46CD-BB16-A0950F237BEB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2800" b="1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2800" b="1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1E63D1-8101-45D9-9A31-CE14E651FEE3}" type="parTrans" cxnId="{9E6EF6BC-E06C-4A9B-A044-3B5FB05ECAA0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AA9BD3-B37D-499C-A0BC-404D8FFDD186}" type="sibTrans" cxnId="{9E6EF6BC-E06C-4A9B-A044-3B5FB05ECAA0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008F75-3975-4797-8A73-F285F280E0AE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2800" b="1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endParaRPr lang="ru-RU" sz="2800" b="1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66A3F4-092D-47F3-A4FC-34BC1775E2A9}" type="parTrans" cxnId="{8D26276B-6D29-4733-95B5-27BEEA1FA0E2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D77225-F0BF-4350-8978-9F9BA9A290D8}" type="sibTrans" cxnId="{8D26276B-6D29-4733-95B5-27BEEA1FA0E2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BB76D1-0145-4349-8F2C-47A5085DCABA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Заместители главного врача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F8B1A2-2E5A-459A-8900-DC57DFD3808C}" type="parTrans" cxnId="{CB3AE333-4D01-4F1C-BC11-BC838B3B472A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A56235-2B70-4566-B175-AFFD19463452}" type="sibTrans" cxnId="{CB3AE333-4D01-4F1C-BC11-BC838B3B472A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2C01E5-D9AC-4CF3-8E1B-324A3BCFF771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Заведующие отделениями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071F86-F342-4131-8E91-CA26AFE62224}" type="parTrans" cxnId="{39171A17-E5CF-46E0-8ADC-72FE1B1B795E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B24053-A65D-4111-B866-CD2B03273742}" type="sibTrans" cxnId="{39171A17-E5CF-46E0-8ADC-72FE1B1B795E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6F78F3-6114-4B99-9D3C-5A7337F8DC2A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Самоконтроль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912052-55DF-4D37-B6D6-BAD728ABE8A3}" type="parTrans" cxnId="{7B1DA029-8715-49A9-AED6-BA2C1497F694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619BD3-AE15-413B-9B3E-F9622CD2A4DE}" type="sibTrans" cxnId="{7B1DA029-8715-49A9-AED6-BA2C1497F694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548ED4-F987-4FEE-9B0A-1BD65D5C9F94}" type="pres">
      <dgm:prSet presAssocID="{8287618B-6448-4342-8AD9-D49BFF13288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94115C-8028-401A-8CD2-E771BCF546B0}" type="pres">
      <dgm:prSet presAssocID="{34C4537C-89B9-4DA0-80DF-DD01A77C919B}" presName="composite" presStyleCnt="0"/>
      <dgm:spPr/>
    </dgm:pt>
    <dgm:pt modelId="{2F54A00D-C5D0-4F7B-BCE2-1EAE45790521}" type="pres">
      <dgm:prSet presAssocID="{34C4537C-89B9-4DA0-80DF-DD01A77C919B}" presName="parentText" presStyleLbl="alignNode1" presStyleIdx="0" presStyleCnt="4" custLinFactNeighborX="-139" custLinFactNeighborY="-2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78167-AAA4-47C8-ABE0-A6A041E22F44}" type="pres">
      <dgm:prSet presAssocID="{34C4537C-89B9-4DA0-80DF-DD01A77C919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165EF-494B-4D45-8D4F-1C6BF08C9BAE}" type="pres">
      <dgm:prSet presAssocID="{246A3738-FDD7-479F-A032-DBF48C24E5F0}" presName="sp" presStyleCnt="0"/>
      <dgm:spPr/>
    </dgm:pt>
    <dgm:pt modelId="{D5E44591-050E-4E13-B567-9DC64F1F19FA}" type="pres">
      <dgm:prSet presAssocID="{734EC03F-8330-41FD-AB53-409F76CB7A2A}" presName="composite" presStyleCnt="0"/>
      <dgm:spPr/>
    </dgm:pt>
    <dgm:pt modelId="{39C57253-1F94-4076-B4DF-FC451590A96A}" type="pres">
      <dgm:prSet presAssocID="{734EC03F-8330-41FD-AB53-409F76CB7A2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2ACAB-1E18-4108-8A7B-5155C20C977D}" type="pres">
      <dgm:prSet presAssocID="{734EC03F-8330-41FD-AB53-409F76CB7A2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A0B57-0723-4275-8232-640C06947644}" type="pres">
      <dgm:prSet presAssocID="{14BFBBAA-5615-42D8-A3E7-618EDC6E3EC6}" presName="sp" presStyleCnt="0"/>
      <dgm:spPr/>
    </dgm:pt>
    <dgm:pt modelId="{985DEF44-BD5F-4D39-96AC-61E1417CB06F}" type="pres">
      <dgm:prSet presAssocID="{DAB01B4D-68DD-46CD-BB16-A0950F237BEB}" presName="composite" presStyleCnt="0"/>
      <dgm:spPr/>
    </dgm:pt>
    <dgm:pt modelId="{FCA2246B-65BF-472A-942E-3CAF9262FADE}" type="pres">
      <dgm:prSet presAssocID="{DAB01B4D-68DD-46CD-BB16-A0950F237BE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C1B8D-0655-4AFC-8CE4-A1176ED947C8}" type="pres">
      <dgm:prSet presAssocID="{DAB01B4D-68DD-46CD-BB16-A0950F237BE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28E9E-0C6D-4FE9-A64A-F5460E0F17CA}" type="pres">
      <dgm:prSet presAssocID="{99AA9BD3-B37D-499C-A0BC-404D8FFDD186}" presName="sp" presStyleCnt="0"/>
      <dgm:spPr/>
    </dgm:pt>
    <dgm:pt modelId="{09D91FCC-7E0D-49DE-AB56-59C6F61F1402}" type="pres">
      <dgm:prSet presAssocID="{70008F75-3975-4797-8A73-F285F280E0AE}" presName="composite" presStyleCnt="0"/>
      <dgm:spPr/>
    </dgm:pt>
    <dgm:pt modelId="{82F4A926-7FE7-4FEA-AB8F-1BBE59B35FBF}" type="pres">
      <dgm:prSet presAssocID="{70008F75-3975-4797-8A73-F285F280E0A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31FE9-C040-4A2A-9FC6-674FA1E5D6A0}" type="pres">
      <dgm:prSet presAssocID="{70008F75-3975-4797-8A73-F285F280E0A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8537BF-DB2A-DD45-A0B4-517D8C274827}" type="presOf" srcId="{5B2C01E5-D9AC-4CF3-8E1B-324A3BCFF771}" destId="{BCCC1B8D-0655-4AFC-8CE4-A1176ED947C8}" srcOrd="0" destOrd="0" presId="urn:microsoft.com/office/officeart/2005/8/layout/chevron2"/>
    <dgm:cxn modelId="{B5005263-C8CC-9845-BFF3-2C3140554DB4}" type="presOf" srcId="{DAB01B4D-68DD-46CD-BB16-A0950F237BEB}" destId="{FCA2246B-65BF-472A-942E-3CAF9262FADE}" srcOrd="0" destOrd="0" presId="urn:microsoft.com/office/officeart/2005/8/layout/chevron2"/>
    <dgm:cxn modelId="{99D583F4-3531-6343-815E-865D953B20CA}" type="presOf" srcId="{70008F75-3975-4797-8A73-F285F280E0AE}" destId="{82F4A926-7FE7-4FEA-AB8F-1BBE59B35FBF}" srcOrd="0" destOrd="0" presId="urn:microsoft.com/office/officeart/2005/8/layout/chevron2"/>
    <dgm:cxn modelId="{39171A17-E5CF-46E0-8ADC-72FE1B1B795E}" srcId="{DAB01B4D-68DD-46CD-BB16-A0950F237BEB}" destId="{5B2C01E5-D9AC-4CF3-8E1B-324A3BCFF771}" srcOrd="0" destOrd="0" parTransId="{9D071F86-F342-4131-8E91-CA26AFE62224}" sibTransId="{81B24053-A65D-4111-B866-CD2B03273742}"/>
    <dgm:cxn modelId="{CB3AE333-4D01-4F1C-BC11-BC838B3B472A}" srcId="{734EC03F-8330-41FD-AB53-409F76CB7A2A}" destId="{71BB76D1-0145-4349-8F2C-47A5085DCABA}" srcOrd="0" destOrd="0" parTransId="{AFF8B1A2-2E5A-459A-8900-DC57DFD3808C}" sibTransId="{0CA56235-2B70-4566-B175-AFFD19463452}"/>
    <dgm:cxn modelId="{2B94700A-9A53-4401-8CA0-EC8B162EC353}" srcId="{8287618B-6448-4342-8AD9-D49BFF132887}" destId="{734EC03F-8330-41FD-AB53-409F76CB7A2A}" srcOrd="1" destOrd="0" parTransId="{9B49C27B-C3A3-4FF4-9F00-C8F35782AFCA}" sibTransId="{14BFBBAA-5615-42D8-A3E7-618EDC6E3EC6}"/>
    <dgm:cxn modelId="{9E53CD0C-995E-084A-B3D6-486F1751BA01}" type="presOf" srcId="{34C4537C-89B9-4DA0-80DF-DD01A77C919B}" destId="{2F54A00D-C5D0-4F7B-BCE2-1EAE45790521}" srcOrd="0" destOrd="0" presId="urn:microsoft.com/office/officeart/2005/8/layout/chevron2"/>
    <dgm:cxn modelId="{61B7B3BA-A757-45A4-8058-1B029DD62F32}" srcId="{8287618B-6448-4342-8AD9-D49BFF132887}" destId="{34C4537C-89B9-4DA0-80DF-DD01A77C919B}" srcOrd="0" destOrd="0" parTransId="{D76F090E-A4EC-437B-8499-0792A8D67093}" sibTransId="{246A3738-FDD7-479F-A032-DBF48C24E5F0}"/>
    <dgm:cxn modelId="{9E6EF6BC-E06C-4A9B-A044-3B5FB05ECAA0}" srcId="{8287618B-6448-4342-8AD9-D49BFF132887}" destId="{DAB01B4D-68DD-46CD-BB16-A0950F237BEB}" srcOrd="2" destOrd="0" parTransId="{AC1E63D1-8101-45D9-9A31-CE14E651FEE3}" sibTransId="{99AA9BD3-B37D-499C-A0BC-404D8FFDD186}"/>
    <dgm:cxn modelId="{63EEC72B-D1DE-3749-B419-87CB8211223B}" type="presOf" srcId="{8287618B-6448-4342-8AD9-D49BFF132887}" destId="{F7548ED4-F987-4FEE-9B0A-1BD65D5C9F94}" srcOrd="0" destOrd="0" presId="urn:microsoft.com/office/officeart/2005/8/layout/chevron2"/>
    <dgm:cxn modelId="{7B1DA029-8715-49A9-AED6-BA2C1497F694}" srcId="{70008F75-3975-4797-8A73-F285F280E0AE}" destId="{7C6F78F3-6114-4B99-9D3C-5A7337F8DC2A}" srcOrd="0" destOrd="0" parTransId="{94912052-55DF-4D37-B6D6-BAD728ABE8A3}" sibTransId="{40619BD3-AE15-413B-9B3E-F9622CD2A4DE}"/>
    <dgm:cxn modelId="{A1FE7058-1989-A34B-8159-A65301FCDA1D}" type="presOf" srcId="{7C6F78F3-6114-4B99-9D3C-5A7337F8DC2A}" destId="{7AF31FE9-C040-4A2A-9FC6-674FA1E5D6A0}" srcOrd="0" destOrd="0" presId="urn:microsoft.com/office/officeart/2005/8/layout/chevron2"/>
    <dgm:cxn modelId="{0A3F11FA-6158-1E48-BB8E-2DFBE7E294E8}" type="presOf" srcId="{71BB76D1-0145-4349-8F2C-47A5085DCABA}" destId="{D6E2ACAB-1E18-4108-8A7B-5155C20C977D}" srcOrd="0" destOrd="0" presId="urn:microsoft.com/office/officeart/2005/8/layout/chevron2"/>
    <dgm:cxn modelId="{8D26276B-6D29-4733-95B5-27BEEA1FA0E2}" srcId="{8287618B-6448-4342-8AD9-D49BFF132887}" destId="{70008F75-3975-4797-8A73-F285F280E0AE}" srcOrd="3" destOrd="0" parTransId="{EB66A3F4-092D-47F3-A4FC-34BC1775E2A9}" sibTransId="{3AD77225-F0BF-4350-8978-9F9BA9A290D8}"/>
    <dgm:cxn modelId="{CFABBF3B-E5BF-BF4C-814D-5C6B4CB1654F}" type="presOf" srcId="{734EC03F-8330-41FD-AB53-409F76CB7A2A}" destId="{39C57253-1F94-4076-B4DF-FC451590A96A}" srcOrd="0" destOrd="0" presId="urn:microsoft.com/office/officeart/2005/8/layout/chevron2"/>
    <dgm:cxn modelId="{9332435B-C1A0-4D30-8FEF-E2AB9A318801}" srcId="{34C4537C-89B9-4DA0-80DF-DD01A77C919B}" destId="{DC4E0103-0C52-4CDE-8CEA-4A0A5CEEE66D}" srcOrd="0" destOrd="0" parTransId="{03807799-B4F0-42B0-9BBD-67A8E6879ECE}" sibTransId="{5671E94E-B208-42C6-BDE7-25F7C0E581D2}"/>
    <dgm:cxn modelId="{7B62F796-E0A5-E943-BFB8-E901D3312030}" type="presOf" srcId="{DC4E0103-0C52-4CDE-8CEA-4A0A5CEEE66D}" destId="{4E378167-AAA4-47C8-ABE0-A6A041E22F44}" srcOrd="0" destOrd="0" presId="urn:microsoft.com/office/officeart/2005/8/layout/chevron2"/>
    <dgm:cxn modelId="{C51BAB1F-9969-B347-8D88-5A7E60D07B5B}" type="presParOf" srcId="{F7548ED4-F987-4FEE-9B0A-1BD65D5C9F94}" destId="{4B94115C-8028-401A-8CD2-E771BCF546B0}" srcOrd="0" destOrd="0" presId="urn:microsoft.com/office/officeart/2005/8/layout/chevron2"/>
    <dgm:cxn modelId="{8D60E0F6-CAFB-794F-BAD4-BAD24B81A3E4}" type="presParOf" srcId="{4B94115C-8028-401A-8CD2-E771BCF546B0}" destId="{2F54A00D-C5D0-4F7B-BCE2-1EAE45790521}" srcOrd="0" destOrd="0" presId="urn:microsoft.com/office/officeart/2005/8/layout/chevron2"/>
    <dgm:cxn modelId="{F4084EDA-51FA-3D46-95BD-85D843C80EBA}" type="presParOf" srcId="{4B94115C-8028-401A-8CD2-E771BCF546B0}" destId="{4E378167-AAA4-47C8-ABE0-A6A041E22F44}" srcOrd="1" destOrd="0" presId="urn:microsoft.com/office/officeart/2005/8/layout/chevron2"/>
    <dgm:cxn modelId="{1DA08BB7-B0D8-0347-8356-722051FBAE93}" type="presParOf" srcId="{F7548ED4-F987-4FEE-9B0A-1BD65D5C9F94}" destId="{E2E165EF-494B-4D45-8D4F-1C6BF08C9BAE}" srcOrd="1" destOrd="0" presId="urn:microsoft.com/office/officeart/2005/8/layout/chevron2"/>
    <dgm:cxn modelId="{DB0E46BA-13C5-6A4C-BE72-FE049178A907}" type="presParOf" srcId="{F7548ED4-F987-4FEE-9B0A-1BD65D5C9F94}" destId="{D5E44591-050E-4E13-B567-9DC64F1F19FA}" srcOrd="2" destOrd="0" presId="urn:microsoft.com/office/officeart/2005/8/layout/chevron2"/>
    <dgm:cxn modelId="{20922062-D4AC-E349-818F-10CB3957D203}" type="presParOf" srcId="{D5E44591-050E-4E13-B567-9DC64F1F19FA}" destId="{39C57253-1F94-4076-B4DF-FC451590A96A}" srcOrd="0" destOrd="0" presId="urn:microsoft.com/office/officeart/2005/8/layout/chevron2"/>
    <dgm:cxn modelId="{63FBC8E9-845F-7844-A336-267E78A4AC4D}" type="presParOf" srcId="{D5E44591-050E-4E13-B567-9DC64F1F19FA}" destId="{D6E2ACAB-1E18-4108-8A7B-5155C20C977D}" srcOrd="1" destOrd="0" presId="urn:microsoft.com/office/officeart/2005/8/layout/chevron2"/>
    <dgm:cxn modelId="{861EECE9-A246-0144-B48F-BDD280303B3F}" type="presParOf" srcId="{F7548ED4-F987-4FEE-9B0A-1BD65D5C9F94}" destId="{FA8A0B57-0723-4275-8232-640C06947644}" srcOrd="3" destOrd="0" presId="urn:microsoft.com/office/officeart/2005/8/layout/chevron2"/>
    <dgm:cxn modelId="{5A455225-BA81-5946-B8C7-90D594E116E3}" type="presParOf" srcId="{F7548ED4-F987-4FEE-9B0A-1BD65D5C9F94}" destId="{985DEF44-BD5F-4D39-96AC-61E1417CB06F}" srcOrd="4" destOrd="0" presId="urn:microsoft.com/office/officeart/2005/8/layout/chevron2"/>
    <dgm:cxn modelId="{6E482F00-2E9B-DA43-946F-B4380FA3DA38}" type="presParOf" srcId="{985DEF44-BD5F-4D39-96AC-61E1417CB06F}" destId="{FCA2246B-65BF-472A-942E-3CAF9262FADE}" srcOrd="0" destOrd="0" presId="urn:microsoft.com/office/officeart/2005/8/layout/chevron2"/>
    <dgm:cxn modelId="{FB2D90DD-3A38-FA4F-A09C-D1B9B76D83DF}" type="presParOf" srcId="{985DEF44-BD5F-4D39-96AC-61E1417CB06F}" destId="{BCCC1B8D-0655-4AFC-8CE4-A1176ED947C8}" srcOrd="1" destOrd="0" presId="urn:microsoft.com/office/officeart/2005/8/layout/chevron2"/>
    <dgm:cxn modelId="{21478BD9-88D7-1449-BBB4-BEB9F6286B46}" type="presParOf" srcId="{F7548ED4-F987-4FEE-9B0A-1BD65D5C9F94}" destId="{7FE28E9E-0C6D-4FE9-A64A-F5460E0F17CA}" srcOrd="5" destOrd="0" presId="urn:microsoft.com/office/officeart/2005/8/layout/chevron2"/>
    <dgm:cxn modelId="{D700A9BD-E7FF-0F49-A58A-AA662F3554DA}" type="presParOf" srcId="{F7548ED4-F987-4FEE-9B0A-1BD65D5C9F94}" destId="{09D91FCC-7E0D-49DE-AB56-59C6F61F1402}" srcOrd="6" destOrd="0" presId="urn:microsoft.com/office/officeart/2005/8/layout/chevron2"/>
    <dgm:cxn modelId="{B4AAA65C-F71E-AD47-96F6-ED309BE435AE}" type="presParOf" srcId="{09D91FCC-7E0D-49DE-AB56-59C6F61F1402}" destId="{82F4A926-7FE7-4FEA-AB8F-1BBE59B35FBF}" srcOrd="0" destOrd="0" presId="urn:microsoft.com/office/officeart/2005/8/layout/chevron2"/>
    <dgm:cxn modelId="{85ABC2BD-A625-884A-A4B6-050B72B86B49}" type="presParOf" srcId="{09D91FCC-7E0D-49DE-AB56-59C6F61F1402}" destId="{7AF31FE9-C040-4A2A-9FC6-674FA1E5D6A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E828BF-FCE9-4FFA-8C51-BEC8564F5B21}" type="doc">
      <dgm:prSet loTypeId="urn:microsoft.com/office/officeart/2005/8/layout/vList6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1C7C68E-5A11-45CF-A3DE-9FC369485DD8}">
      <dgm:prSet phldrT="[Текст]"/>
      <dgm:spPr/>
      <dgm:t>
        <a:bodyPr/>
        <a:lstStyle/>
        <a:p>
          <a:pPr>
            <a:lnSpc>
              <a:spcPct val="150000"/>
            </a:lnSpc>
          </a:pP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57,7%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CDEE18-6073-4906-8FC2-FFE6D8AB806C}" type="parTrans" cxnId="{79DEF9B4-2902-405C-B79B-BB4EB3D415C8}">
      <dgm:prSet/>
      <dgm:spPr/>
      <dgm:t>
        <a:bodyPr/>
        <a:lstStyle/>
        <a:p>
          <a:pPr>
            <a:lnSpc>
              <a:spcPct val="150000"/>
            </a:lnSpc>
          </a:pPr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153A6B-08D3-426C-AA33-FDD60CC639C9}" type="sibTrans" cxnId="{79DEF9B4-2902-405C-B79B-BB4EB3D415C8}">
      <dgm:prSet/>
      <dgm:spPr/>
      <dgm:t>
        <a:bodyPr/>
        <a:lstStyle/>
        <a:p>
          <a:pPr>
            <a:lnSpc>
              <a:spcPct val="150000"/>
            </a:lnSpc>
          </a:pPr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F4D826-420A-434C-A65E-7B092557A77F}">
      <dgm:prSet phldrT="[Текст]"/>
      <dgm:spPr/>
      <dgm:t>
        <a:bodyPr/>
        <a:lstStyle/>
        <a:p>
          <a:pPr>
            <a:lnSpc>
              <a:spcPct val="150000"/>
            </a:lnSpc>
          </a:pP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Не выполнение стандарта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CBAE60-A6A0-49C2-964A-B2AAF2B186E6}" type="parTrans" cxnId="{4910F20E-3695-4713-8DA8-5D5B47E6D07F}">
      <dgm:prSet/>
      <dgm:spPr/>
      <dgm:t>
        <a:bodyPr/>
        <a:lstStyle/>
        <a:p>
          <a:pPr>
            <a:lnSpc>
              <a:spcPct val="150000"/>
            </a:lnSpc>
          </a:pPr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C173B2-07A8-487D-90B5-94D8CA85CBB7}" type="sibTrans" cxnId="{4910F20E-3695-4713-8DA8-5D5B47E6D07F}">
      <dgm:prSet/>
      <dgm:spPr/>
      <dgm:t>
        <a:bodyPr/>
        <a:lstStyle/>
        <a:p>
          <a:pPr>
            <a:lnSpc>
              <a:spcPct val="150000"/>
            </a:lnSpc>
          </a:pPr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149788-F952-4B3A-BCF9-A474B7D95298}">
      <dgm:prSet phldrT="[Текст]"/>
      <dgm:spPr/>
      <dgm:t>
        <a:bodyPr/>
        <a:lstStyle/>
        <a:p>
          <a:pPr>
            <a:lnSpc>
              <a:spcPct val="150000"/>
            </a:lnSpc>
          </a:pP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12,2%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BC91A1-5253-448A-A57C-D5E69C913B3A}" type="parTrans" cxnId="{4E588751-C1E9-46D4-B816-C9AE39D47522}">
      <dgm:prSet/>
      <dgm:spPr/>
      <dgm:t>
        <a:bodyPr/>
        <a:lstStyle/>
        <a:p>
          <a:pPr>
            <a:lnSpc>
              <a:spcPct val="150000"/>
            </a:lnSpc>
          </a:pPr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153611-E06F-4869-BA09-D12E14A1EC0D}" type="sibTrans" cxnId="{4E588751-C1E9-46D4-B816-C9AE39D47522}">
      <dgm:prSet/>
      <dgm:spPr/>
      <dgm:t>
        <a:bodyPr/>
        <a:lstStyle/>
        <a:p>
          <a:pPr>
            <a:lnSpc>
              <a:spcPct val="150000"/>
            </a:lnSpc>
          </a:pPr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5B475C-E483-4AC0-B6D0-28227972BAD8}">
      <dgm:prSet phldrT="[Текст]"/>
      <dgm:spPr/>
      <dgm:t>
        <a:bodyPr/>
        <a:lstStyle/>
        <a:p>
          <a:pPr>
            <a:lnSpc>
              <a:spcPct val="150000"/>
            </a:lnSpc>
          </a:pP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Удлинение сроков лечения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F7EBDE-A386-40BC-9284-F28DCD21EE80}" type="parTrans" cxnId="{3DFCD371-E2AA-48B4-8E2F-C13A76185242}">
      <dgm:prSet/>
      <dgm:spPr/>
      <dgm:t>
        <a:bodyPr/>
        <a:lstStyle/>
        <a:p>
          <a:pPr>
            <a:lnSpc>
              <a:spcPct val="150000"/>
            </a:lnSpc>
          </a:pPr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17A4E0-857E-4265-87BD-820EDB3FB72B}" type="sibTrans" cxnId="{3DFCD371-E2AA-48B4-8E2F-C13A76185242}">
      <dgm:prSet/>
      <dgm:spPr/>
      <dgm:t>
        <a:bodyPr/>
        <a:lstStyle/>
        <a:p>
          <a:pPr>
            <a:lnSpc>
              <a:spcPct val="150000"/>
            </a:lnSpc>
          </a:pPr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256BB0-3766-49AA-BEAA-CC0176B9F09E}">
      <dgm:prSet phldrT="[Текст]"/>
      <dgm:spPr/>
      <dgm:t>
        <a:bodyPr/>
        <a:lstStyle/>
        <a:p>
          <a:pPr>
            <a:lnSpc>
              <a:spcPct val="150000"/>
            </a:lnSpc>
          </a:pP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2,9%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F2F9F6-3A21-44DB-9F63-7875B8E04F39}" type="parTrans" cxnId="{5AF70E8C-E204-4FDC-9081-952C35953605}">
      <dgm:prSet/>
      <dgm:spPr/>
      <dgm:t>
        <a:bodyPr/>
        <a:lstStyle/>
        <a:p>
          <a:pPr>
            <a:lnSpc>
              <a:spcPct val="150000"/>
            </a:lnSpc>
          </a:pPr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434383-5497-4A6D-89E2-869F8A0804D8}" type="sibTrans" cxnId="{5AF70E8C-E204-4FDC-9081-952C35953605}">
      <dgm:prSet/>
      <dgm:spPr/>
      <dgm:t>
        <a:bodyPr/>
        <a:lstStyle/>
        <a:p>
          <a:pPr>
            <a:lnSpc>
              <a:spcPct val="150000"/>
            </a:lnSpc>
          </a:pPr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A958B3-C4F4-4B62-B357-550008E4FBD0}">
      <dgm:prSet/>
      <dgm:spPr/>
      <dgm:t>
        <a:bodyPr/>
        <a:lstStyle/>
        <a:p>
          <a:pPr>
            <a:lnSpc>
              <a:spcPct val="150000"/>
            </a:lnSpc>
          </a:pP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Лекарственные средства за свой счёт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FB663B-7F9F-43B2-80A9-9B65C582744A}" type="parTrans" cxnId="{352F5101-38AB-4A11-8A91-D0D7E2901C5B}">
      <dgm:prSet/>
      <dgm:spPr/>
      <dgm:t>
        <a:bodyPr/>
        <a:lstStyle/>
        <a:p>
          <a:pPr>
            <a:lnSpc>
              <a:spcPct val="150000"/>
            </a:lnSpc>
          </a:pPr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44ACB7-1EB8-4BE4-AC21-EBAB8BEA78E4}" type="sibTrans" cxnId="{352F5101-38AB-4A11-8A91-D0D7E2901C5B}">
      <dgm:prSet/>
      <dgm:spPr/>
      <dgm:t>
        <a:bodyPr/>
        <a:lstStyle/>
        <a:p>
          <a:pPr>
            <a:lnSpc>
              <a:spcPct val="150000"/>
            </a:lnSpc>
          </a:pPr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F12640-68F6-4EF8-A6E3-4C1E21249A0D}">
      <dgm:prSet/>
      <dgm:spPr/>
      <dgm:t>
        <a:bodyPr/>
        <a:lstStyle/>
        <a:p>
          <a:pPr>
            <a:lnSpc>
              <a:spcPct val="150000"/>
            </a:lnSpc>
          </a:pP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2,0%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DD6A13-6AAD-4771-8C67-29CDECBAFBE9}" type="parTrans" cxnId="{A1EE7C14-AD33-43CB-9B47-1DEDD061C8C0}">
      <dgm:prSet/>
      <dgm:spPr/>
      <dgm:t>
        <a:bodyPr/>
        <a:lstStyle/>
        <a:p>
          <a:pPr>
            <a:lnSpc>
              <a:spcPct val="150000"/>
            </a:lnSpc>
          </a:pPr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6981CF-EA69-4372-9DC4-984420493343}" type="sibTrans" cxnId="{A1EE7C14-AD33-43CB-9B47-1DEDD061C8C0}">
      <dgm:prSet/>
      <dgm:spPr/>
      <dgm:t>
        <a:bodyPr/>
        <a:lstStyle/>
        <a:p>
          <a:pPr>
            <a:lnSpc>
              <a:spcPct val="150000"/>
            </a:lnSpc>
          </a:pPr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BEC95C-6D27-43B7-A038-1923E13BE00B}">
      <dgm:prSet/>
      <dgm:spPr/>
      <dgm:t>
        <a:bodyPr/>
        <a:lstStyle/>
        <a:p>
          <a:pPr>
            <a:lnSpc>
              <a:spcPct val="150000"/>
            </a:lnSpc>
          </a:pP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Дефекты оформления мед. документации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7273F6-EAAA-47F1-B645-08033B93A506}" type="parTrans" cxnId="{174E2553-795C-4B5C-9BB1-6118EDB54A76}">
      <dgm:prSet/>
      <dgm:spPr/>
      <dgm:t>
        <a:bodyPr/>
        <a:lstStyle/>
        <a:p>
          <a:pPr>
            <a:lnSpc>
              <a:spcPct val="150000"/>
            </a:lnSpc>
          </a:pPr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3D27F6-20AB-4968-925C-A175B7B7214F}" type="sibTrans" cxnId="{174E2553-795C-4B5C-9BB1-6118EDB54A76}">
      <dgm:prSet/>
      <dgm:spPr/>
      <dgm:t>
        <a:bodyPr/>
        <a:lstStyle/>
        <a:p>
          <a:pPr>
            <a:lnSpc>
              <a:spcPct val="150000"/>
            </a:lnSpc>
          </a:pPr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F2912D-C9B4-4E37-97F6-39C034F00E66}" type="pres">
      <dgm:prSet presAssocID="{96E828BF-FCE9-4FFA-8C51-BEC8564F5B2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CA19E21-A2B1-46A1-B9A3-1F22998FC1CA}" type="pres">
      <dgm:prSet presAssocID="{D1C7C68E-5A11-45CF-A3DE-9FC369485DD8}" presName="linNode" presStyleCnt="0"/>
      <dgm:spPr/>
    </dgm:pt>
    <dgm:pt modelId="{3F1E552A-1D0B-4809-AFFE-E3D075FA2423}" type="pres">
      <dgm:prSet presAssocID="{D1C7C68E-5A11-45CF-A3DE-9FC369485DD8}" presName="parentShp" presStyleLbl="node1" presStyleIdx="0" presStyleCnt="4" custScaleX="41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825B4-4D3E-4B58-BDD1-AD06D20EB20D}" type="pres">
      <dgm:prSet presAssocID="{D1C7C68E-5A11-45CF-A3DE-9FC369485DD8}" presName="childShp" presStyleLbl="bgAccFollowNode1" presStyleIdx="0" presStyleCnt="4" custScaleX="134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B013E-6E09-49E5-8C74-AF758C4BECD6}" type="pres">
      <dgm:prSet presAssocID="{C3153A6B-08D3-426C-AA33-FDD60CC639C9}" presName="spacing" presStyleCnt="0"/>
      <dgm:spPr/>
    </dgm:pt>
    <dgm:pt modelId="{CA7286F2-852F-46D8-B285-C86CD4E06B48}" type="pres">
      <dgm:prSet presAssocID="{8F149788-F952-4B3A-BCF9-A474B7D95298}" presName="linNode" presStyleCnt="0"/>
      <dgm:spPr/>
    </dgm:pt>
    <dgm:pt modelId="{597DA439-41B4-4F72-A39C-FEEC9ED1E1DC}" type="pres">
      <dgm:prSet presAssocID="{8F149788-F952-4B3A-BCF9-A474B7D95298}" presName="parentShp" presStyleLbl="node1" presStyleIdx="1" presStyleCnt="4" custScaleX="41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5EDC3-6B61-4863-8508-45869AD0B691}" type="pres">
      <dgm:prSet presAssocID="{8F149788-F952-4B3A-BCF9-A474B7D95298}" presName="childShp" presStyleLbl="bgAccFollowNode1" presStyleIdx="1" presStyleCnt="4" custScaleX="134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A1EA6-D79B-47F4-A401-BCD5886BAF3B}" type="pres">
      <dgm:prSet presAssocID="{D6153611-E06F-4869-BA09-D12E14A1EC0D}" presName="spacing" presStyleCnt="0"/>
      <dgm:spPr/>
    </dgm:pt>
    <dgm:pt modelId="{95692590-BD44-4640-8BE9-10CE6EDE6869}" type="pres">
      <dgm:prSet presAssocID="{20256BB0-3766-49AA-BEAA-CC0176B9F09E}" presName="linNode" presStyleCnt="0"/>
      <dgm:spPr/>
    </dgm:pt>
    <dgm:pt modelId="{24D64B76-483D-4D77-B71F-F231FA1A37D6}" type="pres">
      <dgm:prSet presAssocID="{20256BB0-3766-49AA-BEAA-CC0176B9F09E}" presName="parentShp" presStyleLbl="node1" presStyleIdx="2" presStyleCnt="4" custScaleX="41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262A0-BE35-4D5F-A7D1-E4B74B9EE24A}" type="pres">
      <dgm:prSet presAssocID="{20256BB0-3766-49AA-BEAA-CC0176B9F09E}" presName="childShp" presStyleLbl="bgAccFollowNode1" presStyleIdx="2" presStyleCnt="4" custScaleX="134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C40A9-0BDC-4AE3-A1FE-0C10D34EC5C5}" type="pres">
      <dgm:prSet presAssocID="{2B434383-5497-4A6D-89E2-869F8A0804D8}" presName="spacing" presStyleCnt="0"/>
      <dgm:spPr/>
    </dgm:pt>
    <dgm:pt modelId="{798B00E0-6D8E-4547-9E66-2EA9BF6E1792}" type="pres">
      <dgm:prSet presAssocID="{42F12640-68F6-4EF8-A6E3-4C1E21249A0D}" presName="linNode" presStyleCnt="0"/>
      <dgm:spPr/>
    </dgm:pt>
    <dgm:pt modelId="{92BF0647-E2E0-4080-BF0A-2BFFFC29CDE8}" type="pres">
      <dgm:prSet presAssocID="{42F12640-68F6-4EF8-A6E3-4C1E21249A0D}" presName="parentShp" presStyleLbl="node1" presStyleIdx="3" presStyleCnt="4" custScaleX="41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72E83-1D32-499C-9469-EEDBDF95E4F5}" type="pres">
      <dgm:prSet presAssocID="{42F12640-68F6-4EF8-A6E3-4C1E21249A0D}" presName="childShp" presStyleLbl="bgAccFollowNode1" presStyleIdx="3" presStyleCnt="4" custScaleX="134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EE7C14-AD33-43CB-9B47-1DEDD061C8C0}" srcId="{96E828BF-FCE9-4FFA-8C51-BEC8564F5B21}" destId="{42F12640-68F6-4EF8-A6E3-4C1E21249A0D}" srcOrd="3" destOrd="0" parTransId="{93DD6A13-6AAD-4771-8C67-29CDECBAFBE9}" sibTransId="{F66981CF-EA69-4372-9DC4-984420493343}"/>
    <dgm:cxn modelId="{9954110E-93F0-B943-AA94-BA83601B50B9}" type="presOf" srcId="{8F149788-F952-4B3A-BCF9-A474B7D95298}" destId="{597DA439-41B4-4F72-A39C-FEEC9ED1E1DC}" srcOrd="0" destOrd="0" presId="urn:microsoft.com/office/officeart/2005/8/layout/vList6"/>
    <dgm:cxn modelId="{352F5101-38AB-4A11-8A91-D0D7E2901C5B}" srcId="{20256BB0-3766-49AA-BEAA-CC0176B9F09E}" destId="{B5A958B3-C4F4-4B62-B357-550008E4FBD0}" srcOrd="0" destOrd="0" parTransId="{0FFB663B-7F9F-43B2-80A9-9B65C582744A}" sibTransId="{C444ACB7-1EB8-4BE4-AC21-EBAB8BEA78E4}"/>
    <dgm:cxn modelId="{62D1E441-C5B1-5D4C-B0A8-DA795DD58173}" type="presOf" srcId="{D1C7C68E-5A11-45CF-A3DE-9FC369485DD8}" destId="{3F1E552A-1D0B-4809-AFFE-E3D075FA2423}" srcOrd="0" destOrd="0" presId="urn:microsoft.com/office/officeart/2005/8/layout/vList6"/>
    <dgm:cxn modelId="{174E2553-795C-4B5C-9BB1-6118EDB54A76}" srcId="{42F12640-68F6-4EF8-A6E3-4C1E21249A0D}" destId="{B7BEC95C-6D27-43B7-A038-1923E13BE00B}" srcOrd="0" destOrd="0" parTransId="{E37273F6-EAAA-47F1-B645-08033B93A506}" sibTransId="{563D27F6-20AB-4968-925C-A175B7B7214F}"/>
    <dgm:cxn modelId="{1FACADE3-08E5-8541-A3FE-7A676A6C9D5B}" type="presOf" srcId="{2B5B475C-E483-4AC0-B6D0-28227972BAD8}" destId="{76C5EDC3-6B61-4863-8508-45869AD0B691}" srcOrd="0" destOrd="0" presId="urn:microsoft.com/office/officeart/2005/8/layout/vList6"/>
    <dgm:cxn modelId="{5AF70E8C-E204-4FDC-9081-952C35953605}" srcId="{96E828BF-FCE9-4FFA-8C51-BEC8564F5B21}" destId="{20256BB0-3766-49AA-BEAA-CC0176B9F09E}" srcOrd="2" destOrd="0" parTransId="{88F2F9F6-3A21-44DB-9F63-7875B8E04F39}" sibTransId="{2B434383-5497-4A6D-89E2-869F8A0804D8}"/>
    <dgm:cxn modelId="{A437E6D7-3FAC-4744-9985-E293E6965385}" type="presOf" srcId="{20256BB0-3766-49AA-BEAA-CC0176B9F09E}" destId="{24D64B76-483D-4D77-B71F-F231FA1A37D6}" srcOrd="0" destOrd="0" presId="urn:microsoft.com/office/officeart/2005/8/layout/vList6"/>
    <dgm:cxn modelId="{9AC14006-BAE0-4540-AAF1-D4F6FDA8D32B}" type="presOf" srcId="{B5A958B3-C4F4-4B62-B357-550008E4FBD0}" destId="{E61262A0-BE35-4D5F-A7D1-E4B74B9EE24A}" srcOrd="0" destOrd="0" presId="urn:microsoft.com/office/officeart/2005/8/layout/vList6"/>
    <dgm:cxn modelId="{45BB0CC0-2EAF-D84D-84B1-CEE29BAF57C5}" type="presOf" srcId="{42F12640-68F6-4EF8-A6E3-4C1E21249A0D}" destId="{92BF0647-E2E0-4080-BF0A-2BFFFC29CDE8}" srcOrd="0" destOrd="0" presId="urn:microsoft.com/office/officeart/2005/8/layout/vList6"/>
    <dgm:cxn modelId="{3DFCD371-E2AA-48B4-8E2F-C13A76185242}" srcId="{8F149788-F952-4B3A-BCF9-A474B7D95298}" destId="{2B5B475C-E483-4AC0-B6D0-28227972BAD8}" srcOrd="0" destOrd="0" parTransId="{D5F7EBDE-A386-40BC-9284-F28DCD21EE80}" sibTransId="{A717A4E0-857E-4265-87BD-820EDB3FB72B}"/>
    <dgm:cxn modelId="{85E650D8-8406-8946-B2D4-3A56C537E984}" type="presOf" srcId="{A2F4D826-420A-434C-A65E-7B092557A77F}" destId="{783825B4-4D3E-4B58-BDD1-AD06D20EB20D}" srcOrd="0" destOrd="0" presId="urn:microsoft.com/office/officeart/2005/8/layout/vList6"/>
    <dgm:cxn modelId="{79DEF9B4-2902-405C-B79B-BB4EB3D415C8}" srcId="{96E828BF-FCE9-4FFA-8C51-BEC8564F5B21}" destId="{D1C7C68E-5A11-45CF-A3DE-9FC369485DD8}" srcOrd="0" destOrd="0" parTransId="{0ACDEE18-6073-4906-8FC2-FFE6D8AB806C}" sibTransId="{C3153A6B-08D3-426C-AA33-FDD60CC639C9}"/>
    <dgm:cxn modelId="{4910F20E-3695-4713-8DA8-5D5B47E6D07F}" srcId="{D1C7C68E-5A11-45CF-A3DE-9FC369485DD8}" destId="{A2F4D826-420A-434C-A65E-7B092557A77F}" srcOrd="0" destOrd="0" parTransId="{BFCBAE60-A6A0-49C2-964A-B2AAF2B186E6}" sibTransId="{D6C173B2-07A8-487D-90B5-94D8CA85CBB7}"/>
    <dgm:cxn modelId="{28FA1966-3F1C-9045-A590-5829A1A90BF8}" type="presOf" srcId="{B7BEC95C-6D27-43B7-A038-1923E13BE00B}" destId="{7D072E83-1D32-499C-9469-EEDBDF95E4F5}" srcOrd="0" destOrd="0" presId="urn:microsoft.com/office/officeart/2005/8/layout/vList6"/>
    <dgm:cxn modelId="{4E588751-C1E9-46D4-B816-C9AE39D47522}" srcId="{96E828BF-FCE9-4FFA-8C51-BEC8564F5B21}" destId="{8F149788-F952-4B3A-BCF9-A474B7D95298}" srcOrd="1" destOrd="0" parTransId="{46BC91A1-5253-448A-A57C-D5E69C913B3A}" sibTransId="{D6153611-E06F-4869-BA09-D12E14A1EC0D}"/>
    <dgm:cxn modelId="{B51DDA64-0D70-D44C-8EA6-D5444DEE87C4}" type="presOf" srcId="{96E828BF-FCE9-4FFA-8C51-BEC8564F5B21}" destId="{63F2912D-C9B4-4E37-97F6-39C034F00E66}" srcOrd="0" destOrd="0" presId="urn:microsoft.com/office/officeart/2005/8/layout/vList6"/>
    <dgm:cxn modelId="{8E0AECE6-8701-D349-8BB2-2F76F3A4ED10}" type="presParOf" srcId="{63F2912D-C9B4-4E37-97F6-39C034F00E66}" destId="{6CA19E21-A2B1-46A1-B9A3-1F22998FC1CA}" srcOrd="0" destOrd="0" presId="urn:microsoft.com/office/officeart/2005/8/layout/vList6"/>
    <dgm:cxn modelId="{151A79E1-24A1-6E45-942A-85E14C09FD96}" type="presParOf" srcId="{6CA19E21-A2B1-46A1-B9A3-1F22998FC1CA}" destId="{3F1E552A-1D0B-4809-AFFE-E3D075FA2423}" srcOrd="0" destOrd="0" presId="urn:microsoft.com/office/officeart/2005/8/layout/vList6"/>
    <dgm:cxn modelId="{FF11EA3A-3FD0-EF40-A685-223538BDD0DE}" type="presParOf" srcId="{6CA19E21-A2B1-46A1-B9A3-1F22998FC1CA}" destId="{783825B4-4D3E-4B58-BDD1-AD06D20EB20D}" srcOrd="1" destOrd="0" presId="urn:microsoft.com/office/officeart/2005/8/layout/vList6"/>
    <dgm:cxn modelId="{440540F7-5DDD-3449-A08E-A4F6CC19EAF9}" type="presParOf" srcId="{63F2912D-C9B4-4E37-97F6-39C034F00E66}" destId="{987B013E-6E09-49E5-8C74-AF758C4BECD6}" srcOrd="1" destOrd="0" presId="urn:microsoft.com/office/officeart/2005/8/layout/vList6"/>
    <dgm:cxn modelId="{E1A33CCD-3B7E-F14E-BFF8-619ADF1ADD51}" type="presParOf" srcId="{63F2912D-C9B4-4E37-97F6-39C034F00E66}" destId="{CA7286F2-852F-46D8-B285-C86CD4E06B48}" srcOrd="2" destOrd="0" presId="urn:microsoft.com/office/officeart/2005/8/layout/vList6"/>
    <dgm:cxn modelId="{0AF201F6-7AF2-C34C-9223-68F5057462BF}" type="presParOf" srcId="{CA7286F2-852F-46D8-B285-C86CD4E06B48}" destId="{597DA439-41B4-4F72-A39C-FEEC9ED1E1DC}" srcOrd="0" destOrd="0" presId="urn:microsoft.com/office/officeart/2005/8/layout/vList6"/>
    <dgm:cxn modelId="{8D2DD595-C87B-B042-8CEF-12AE955A43EF}" type="presParOf" srcId="{CA7286F2-852F-46D8-B285-C86CD4E06B48}" destId="{76C5EDC3-6B61-4863-8508-45869AD0B691}" srcOrd="1" destOrd="0" presId="urn:microsoft.com/office/officeart/2005/8/layout/vList6"/>
    <dgm:cxn modelId="{44D8EAF4-8430-1445-9E17-1173A8BE631A}" type="presParOf" srcId="{63F2912D-C9B4-4E37-97F6-39C034F00E66}" destId="{75DA1EA6-D79B-47F4-A401-BCD5886BAF3B}" srcOrd="3" destOrd="0" presId="urn:microsoft.com/office/officeart/2005/8/layout/vList6"/>
    <dgm:cxn modelId="{78AF241D-1FFB-E345-82AF-4A12C9FFDED5}" type="presParOf" srcId="{63F2912D-C9B4-4E37-97F6-39C034F00E66}" destId="{95692590-BD44-4640-8BE9-10CE6EDE6869}" srcOrd="4" destOrd="0" presId="urn:microsoft.com/office/officeart/2005/8/layout/vList6"/>
    <dgm:cxn modelId="{33E62553-193C-7845-B33A-F494F240C005}" type="presParOf" srcId="{95692590-BD44-4640-8BE9-10CE6EDE6869}" destId="{24D64B76-483D-4D77-B71F-F231FA1A37D6}" srcOrd="0" destOrd="0" presId="urn:microsoft.com/office/officeart/2005/8/layout/vList6"/>
    <dgm:cxn modelId="{089CFACA-D3BF-FD4A-9AA5-87F88A725CB3}" type="presParOf" srcId="{95692590-BD44-4640-8BE9-10CE6EDE6869}" destId="{E61262A0-BE35-4D5F-A7D1-E4B74B9EE24A}" srcOrd="1" destOrd="0" presId="urn:microsoft.com/office/officeart/2005/8/layout/vList6"/>
    <dgm:cxn modelId="{1DB5173F-D1AF-4640-8BF7-4428D8D40FC3}" type="presParOf" srcId="{63F2912D-C9B4-4E37-97F6-39C034F00E66}" destId="{2CDC40A9-0BDC-4AE3-A1FE-0C10D34EC5C5}" srcOrd="5" destOrd="0" presId="urn:microsoft.com/office/officeart/2005/8/layout/vList6"/>
    <dgm:cxn modelId="{CBEC1352-CE11-A844-82A4-8E3AADDFB478}" type="presParOf" srcId="{63F2912D-C9B4-4E37-97F6-39C034F00E66}" destId="{798B00E0-6D8E-4547-9E66-2EA9BF6E1792}" srcOrd="6" destOrd="0" presId="urn:microsoft.com/office/officeart/2005/8/layout/vList6"/>
    <dgm:cxn modelId="{6603855F-24C0-E242-A5A8-666A046CF908}" type="presParOf" srcId="{798B00E0-6D8E-4547-9E66-2EA9BF6E1792}" destId="{92BF0647-E2E0-4080-BF0A-2BFFFC29CDE8}" srcOrd="0" destOrd="0" presId="urn:microsoft.com/office/officeart/2005/8/layout/vList6"/>
    <dgm:cxn modelId="{F6E797C4-286D-4140-9FE2-1C12223E9C9C}" type="presParOf" srcId="{798B00E0-6D8E-4547-9E66-2EA9BF6E1792}" destId="{7D072E83-1D32-499C-9469-EEDBDF95E4F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AA08E8-041C-4531-9151-CC44DFD8FF52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FA70A0A-A6E4-406A-A7DD-1B9403F81BE5}">
      <dgm:prSet phldrT="[Текст]" custT="1"/>
      <dgm:spPr/>
      <dgm:t>
        <a:bodyPr/>
        <a:lstStyle/>
        <a:p>
          <a:r>
            <a:rPr lang="ru-RU" sz="1400" b="0" i="0" dirty="0" smtClean="0">
              <a:effectLst/>
              <a:latin typeface="Arial" charset="0"/>
              <a:ea typeface="Arial" charset="0"/>
            </a:rPr>
            <a:t> </a:t>
          </a:r>
          <a:r>
            <a:rPr lang="ru-RU" sz="1400" b="0" i="0" dirty="0" smtClean="0">
              <a:solidFill>
                <a:schemeClr val="tx1"/>
              </a:solidFill>
              <a:effectLst/>
              <a:latin typeface="Arial" charset="0"/>
              <a:ea typeface="Arial" charset="0"/>
            </a:rPr>
            <a:t>КСГ  позволяет стимулировать рост хирургической активности, развитие малоинвазивной хирургии, лечение в стационаре только реально обоснованных случаев и снижение продолжительного пребывания пациента на койке.</a:t>
          </a:r>
          <a:endParaRPr lang="ru-RU" sz="1400" b="0" i="0" dirty="0">
            <a:solidFill>
              <a:schemeClr val="tx1"/>
            </a:solidFill>
            <a:latin typeface="Arial" charset="0"/>
          </a:endParaRPr>
        </a:p>
      </dgm:t>
    </dgm:pt>
    <dgm:pt modelId="{F714B1C4-E68E-47AF-B615-5E88430DF944}" type="parTrans" cxnId="{375EBB4A-DA01-45EB-8800-5B9185A4923B}">
      <dgm:prSet/>
      <dgm:spPr/>
      <dgm:t>
        <a:bodyPr/>
        <a:lstStyle/>
        <a:p>
          <a:endParaRPr lang="ru-RU"/>
        </a:p>
      </dgm:t>
    </dgm:pt>
    <dgm:pt modelId="{82C294DB-1B0D-4557-9742-46382B8C0C8E}" type="sibTrans" cxnId="{375EBB4A-DA01-45EB-8800-5B9185A4923B}">
      <dgm:prSet/>
      <dgm:spPr/>
      <dgm:t>
        <a:bodyPr/>
        <a:lstStyle/>
        <a:p>
          <a:endParaRPr lang="ru-RU"/>
        </a:p>
      </dgm:t>
    </dgm:pt>
    <dgm:pt modelId="{C72A59BC-0F08-495C-AB4F-91C6235CF5D2}">
      <dgm:prSet phldrT="[Текст]" custT="1"/>
      <dgm:spPr/>
      <dgm:t>
        <a:bodyPr/>
        <a:lstStyle/>
        <a:p>
          <a:r>
            <a:rPr lang="ru-RU" sz="1400" b="0" i="0" dirty="0" smtClean="0">
              <a:effectLst/>
              <a:latin typeface="Arial" charset="0"/>
              <a:ea typeface="Arial" charset="0"/>
            </a:rPr>
            <a:t> При использовании КСГ нет нормирования длительности лечения, то есть, приоритет отдан результату. Первыми прогнозируемыми итогами внедрения КСГ ожидается снижение количества необоснованных госпитализаций и исключит утяжеление диагноза пациента, а также устранит причины в отказе госпитализации «тяжелых» больных.</a:t>
          </a:r>
          <a:endParaRPr lang="ru-RU" sz="1400" b="0" i="0" dirty="0">
            <a:latin typeface="Arial" charset="0"/>
          </a:endParaRPr>
        </a:p>
      </dgm:t>
    </dgm:pt>
    <dgm:pt modelId="{8610ABD4-D2AA-4ED8-9B6A-04CB3E7247EA}" type="parTrans" cxnId="{4BC08C77-CCAB-4E42-8D33-8FC02824E1DC}">
      <dgm:prSet/>
      <dgm:spPr/>
      <dgm:t>
        <a:bodyPr/>
        <a:lstStyle/>
        <a:p>
          <a:endParaRPr lang="ru-RU"/>
        </a:p>
      </dgm:t>
    </dgm:pt>
    <dgm:pt modelId="{3B74D4E4-B99D-42CB-8851-0452B867D362}" type="sibTrans" cxnId="{4BC08C77-CCAB-4E42-8D33-8FC02824E1DC}">
      <dgm:prSet/>
      <dgm:spPr/>
      <dgm:t>
        <a:bodyPr/>
        <a:lstStyle/>
        <a:p>
          <a:endParaRPr lang="ru-RU"/>
        </a:p>
      </dgm:t>
    </dgm:pt>
    <dgm:pt modelId="{659B9AEC-5338-406C-9C9B-A615CAD78E7F}">
      <dgm:prSet phldrT="[Текст]" custT="1"/>
      <dgm:spPr/>
      <dgm:t>
        <a:bodyPr/>
        <a:lstStyle/>
        <a:p>
          <a:r>
            <a:rPr lang="ru-RU" sz="1400" b="0" i="0" dirty="0" smtClean="0">
              <a:effectLst/>
              <a:latin typeface="Arial" charset="0"/>
              <a:ea typeface="Arial" charset="0"/>
            </a:rPr>
            <a:t> По различным профилям окончательно сформируется трехуровневая система оказания стационарной медицинской помощи, которая соответствует тяжести больных, а также должна быть четкая определена модель маршрутизации пациентов. </a:t>
          </a:r>
          <a:endParaRPr lang="ru-RU" sz="1400" b="0" i="0" dirty="0">
            <a:latin typeface="Arial" charset="0"/>
          </a:endParaRPr>
        </a:p>
      </dgm:t>
    </dgm:pt>
    <dgm:pt modelId="{74DBEC92-563E-419C-9EBC-240DDA2FD1AA}" type="parTrans" cxnId="{C9B73BAF-E6E4-483B-9B23-7940F2E6EDCE}">
      <dgm:prSet/>
      <dgm:spPr/>
      <dgm:t>
        <a:bodyPr/>
        <a:lstStyle/>
        <a:p>
          <a:endParaRPr lang="ru-RU"/>
        </a:p>
      </dgm:t>
    </dgm:pt>
    <dgm:pt modelId="{727B46F3-09C0-4461-8FB7-1B070BF73CD5}" type="sibTrans" cxnId="{C9B73BAF-E6E4-483B-9B23-7940F2E6EDCE}">
      <dgm:prSet/>
      <dgm:spPr/>
      <dgm:t>
        <a:bodyPr/>
        <a:lstStyle/>
        <a:p>
          <a:endParaRPr lang="ru-RU"/>
        </a:p>
      </dgm:t>
    </dgm:pt>
    <dgm:pt modelId="{DBAB8ED1-D7D2-4022-8DFE-3CCB27C705B0}">
      <dgm:prSet phldrT="[Текст]"/>
      <dgm:spPr/>
      <dgm:t>
        <a:bodyPr/>
        <a:lstStyle/>
        <a:p>
          <a:endParaRPr lang="ru-RU" dirty="0"/>
        </a:p>
      </dgm:t>
    </dgm:pt>
    <dgm:pt modelId="{766B1AB6-4A20-4DC2-9C65-3451E4A88F89}" type="parTrans" cxnId="{D280D827-2973-4157-8369-F7A0E0753910}">
      <dgm:prSet/>
      <dgm:spPr/>
      <dgm:t>
        <a:bodyPr/>
        <a:lstStyle/>
        <a:p>
          <a:endParaRPr lang="ru-RU"/>
        </a:p>
      </dgm:t>
    </dgm:pt>
    <dgm:pt modelId="{6444B0F7-FAD8-4119-AE44-8B2E6F3F45EE}" type="sibTrans" cxnId="{D280D827-2973-4157-8369-F7A0E0753910}">
      <dgm:prSet/>
      <dgm:spPr/>
      <dgm:t>
        <a:bodyPr/>
        <a:lstStyle/>
        <a:p>
          <a:endParaRPr lang="ru-RU"/>
        </a:p>
      </dgm:t>
    </dgm:pt>
    <dgm:pt modelId="{78EF320C-3906-4D7A-93A6-F3386DFE1D00}">
      <dgm:prSet phldrT="[Текст]" custT="1"/>
      <dgm:spPr/>
      <dgm:t>
        <a:bodyPr/>
        <a:lstStyle/>
        <a:p>
          <a:r>
            <a:rPr lang="ru-RU" sz="1400" b="0" i="0" dirty="0" smtClean="0">
              <a:effectLst/>
              <a:latin typeface="Arial" charset="0"/>
              <a:ea typeface="Arial" charset="0"/>
            </a:rPr>
            <a:t> Изменится структура расходов в системе ОМС. Произойдет перераспределение части денежных средств из стационара на поликлиническое звено, которое должно более эффективно выполнять функцию сохранения здоровья жителей региона, и на развитие дневных стационаров, центров амбулаторной хирургии, стационаров одного дня пребывания. </a:t>
          </a:r>
          <a:endParaRPr lang="ru-RU" sz="1400" b="0" i="0" dirty="0">
            <a:latin typeface="Arial" charset="0"/>
          </a:endParaRPr>
        </a:p>
      </dgm:t>
    </dgm:pt>
    <dgm:pt modelId="{219CE9CA-1CB5-4FC5-81FF-8B87273143CB}" type="parTrans" cxnId="{E1ED18E0-9805-4676-9105-7C637905CAA2}">
      <dgm:prSet/>
      <dgm:spPr/>
      <dgm:t>
        <a:bodyPr/>
        <a:lstStyle/>
        <a:p>
          <a:endParaRPr lang="ru-RU"/>
        </a:p>
      </dgm:t>
    </dgm:pt>
    <dgm:pt modelId="{09D3666E-8874-46B3-BAC2-10215ABEBB06}" type="sibTrans" cxnId="{E1ED18E0-9805-4676-9105-7C637905CAA2}">
      <dgm:prSet/>
      <dgm:spPr/>
      <dgm:t>
        <a:bodyPr/>
        <a:lstStyle/>
        <a:p>
          <a:endParaRPr lang="ru-RU"/>
        </a:p>
      </dgm:t>
    </dgm:pt>
    <dgm:pt modelId="{D6814D88-9E28-4BD8-8910-E74BE01DE0D7}">
      <dgm:prSet phldrT="[Текст]"/>
      <dgm:spPr/>
      <dgm:t>
        <a:bodyPr/>
        <a:lstStyle/>
        <a:p>
          <a:endParaRPr lang="ru-RU" dirty="0"/>
        </a:p>
      </dgm:t>
    </dgm:pt>
    <dgm:pt modelId="{4AEFA674-45A0-4058-B6C5-C456CCA0F385}" type="parTrans" cxnId="{9B973C0F-F5D2-436D-865A-F99327707EF1}">
      <dgm:prSet/>
      <dgm:spPr/>
      <dgm:t>
        <a:bodyPr/>
        <a:lstStyle/>
        <a:p>
          <a:endParaRPr lang="ru-RU"/>
        </a:p>
      </dgm:t>
    </dgm:pt>
    <dgm:pt modelId="{5357130E-728C-43B5-B832-35B4CDAA2924}" type="sibTrans" cxnId="{9B973C0F-F5D2-436D-865A-F99327707EF1}">
      <dgm:prSet/>
      <dgm:spPr/>
      <dgm:t>
        <a:bodyPr/>
        <a:lstStyle/>
        <a:p>
          <a:endParaRPr lang="ru-RU"/>
        </a:p>
      </dgm:t>
    </dgm:pt>
    <dgm:pt modelId="{473DAA4D-6EED-47F6-97A6-577F45F7D24D}">
      <dgm:prSet phldrT="[Текст]"/>
      <dgm:spPr/>
      <dgm:t>
        <a:bodyPr/>
        <a:lstStyle/>
        <a:p>
          <a:endParaRPr lang="ru-RU" dirty="0"/>
        </a:p>
      </dgm:t>
    </dgm:pt>
    <dgm:pt modelId="{04BCE170-6C30-4AB9-8C45-56645FC7F431}" type="parTrans" cxnId="{8FA94977-8978-4E2F-A398-BAF8BA4714CE}">
      <dgm:prSet/>
      <dgm:spPr/>
      <dgm:t>
        <a:bodyPr/>
        <a:lstStyle/>
        <a:p>
          <a:endParaRPr lang="ru-RU"/>
        </a:p>
      </dgm:t>
    </dgm:pt>
    <dgm:pt modelId="{DE5185B7-6C45-4D3B-BDCA-78B534DC1853}" type="sibTrans" cxnId="{8FA94977-8978-4E2F-A398-BAF8BA4714CE}">
      <dgm:prSet/>
      <dgm:spPr/>
      <dgm:t>
        <a:bodyPr/>
        <a:lstStyle/>
        <a:p>
          <a:endParaRPr lang="ru-RU"/>
        </a:p>
      </dgm:t>
    </dgm:pt>
    <dgm:pt modelId="{FD9A387F-90BC-4FB9-ABCC-6891ACE503F5}">
      <dgm:prSet phldrT="[Текст]"/>
      <dgm:spPr/>
      <dgm:t>
        <a:bodyPr/>
        <a:lstStyle/>
        <a:p>
          <a:endParaRPr lang="ru-RU" dirty="0"/>
        </a:p>
      </dgm:t>
    </dgm:pt>
    <dgm:pt modelId="{C11DE34B-3E19-4788-B291-8F2B3AC454B0}" type="parTrans" cxnId="{10EA985E-4A0E-4A18-A933-1ABECF44004F}">
      <dgm:prSet/>
      <dgm:spPr/>
      <dgm:t>
        <a:bodyPr/>
        <a:lstStyle/>
        <a:p>
          <a:endParaRPr lang="ru-RU"/>
        </a:p>
      </dgm:t>
    </dgm:pt>
    <dgm:pt modelId="{28E77918-DDBF-4F37-B4AB-419659AFB2D4}" type="sibTrans" cxnId="{10EA985E-4A0E-4A18-A933-1ABECF44004F}">
      <dgm:prSet/>
      <dgm:spPr/>
      <dgm:t>
        <a:bodyPr/>
        <a:lstStyle/>
        <a:p>
          <a:endParaRPr lang="ru-RU"/>
        </a:p>
      </dgm:t>
    </dgm:pt>
    <dgm:pt modelId="{609352B6-EF12-4852-95C0-7F0ED7F67A16}">
      <dgm:prSet phldrT="[Текст]" custT="1"/>
      <dgm:spPr/>
      <dgm:t>
        <a:bodyPr/>
        <a:lstStyle/>
        <a:p>
          <a:r>
            <a:rPr lang="ru-RU" sz="1400" b="0" i="0" dirty="0" smtClean="0">
              <a:latin typeface="Arial" charset="0"/>
            </a:rPr>
            <a:t> Эффективность введения способа по КСГ – это единство  планирования и оплаты по клинико-статистическим группам.</a:t>
          </a:r>
          <a:endParaRPr lang="ru-RU" sz="1400" b="0" i="0" dirty="0">
            <a:latin typeface="Arial" charset="0"/>
          </a:endParaRPr>
        </a:p>
      </dgm:t>
    </dgm:pt>
    <dgm:pt modelId="{4AA4DA22-3E13-4C27-9420-40153C916A06}" type="parTrans" cxnId="{B706AA43-3B59-41C4-A823-AB5628B0A4D9}">
      <dgm:prSet/>
      <dgm:spPr/>
      <dgm:t>
        <a:bodyPr/>
        <a:lstStyle/>
        <a:p>
          <a:endParaRPr lang="ru-RU"/>
        </a:p>
      </dgm:t>
    </dgm:pt>
    <dgm:pt modelId="{CD0222F4-B0D4-4070-BADF-150F9F7F16FE}" type="sibTrans" cxnId="{B706AA43-3B59-41C4-A823-AB5628B0A4D9}">
      <dgm:prSet/>
      <dgm:spPr/>
      <dgm:t>
        <a:bodyPr/>
        <a:lstStyle/>
        <a:p>
          <a:endParaRPr lang="ru-RU"/>
        </a:p>
      </dgm:t>
    </dgm:pt>
    <dgm:pt modelId="{F15BA895-B32C-426E-8756-E05C88A9DEAC}">
      <dgm:prSet phldrT="[Текст]" custT="1"/>
      <dgm:spPr/>
      <dgm:t>
        <a:bodyPr/>
        <a:lstStyle/>
        <a:p>
          <a:r>
            <a:rPr lang="ru-RU" sz="1600" dirty="0" smtClean="0"/>
            <a:t>КСГ способствует внедрению ресурсосберегающих методик и технологий.</a:t>
          </a:r>
          <a:endParaRPr lang="ru-RU" sz="1600" dirty="0"/>
        </a:p>
      </dgm:t>
    </dgm:pt>
    <dgm:pt modelId="{ECF2F88E-6CBA-43D9-9A1E-1BA3831B232C}" type="parTrans" cxnId="{BF93D69D-51C9-4706-AF14-DEB85004B30F}">
      <dgm:prSet/>
      <dgm:spPr/>
      <dgm:t>
        <a:bodyPr/>
        <a:lstStyle/>
        <a:p>
          <a:endParaRPr lang="ru-RU"/>
        </a:p>
      </dgm:t>
    </dgm:pt>
    <dgm:pt modelId="{0AD232E8-2B6A-4198-8111-043FAB3BF2D7}" type="sibTrans" cxnId="{BF93D69D-51C9-4706-AF14-DEB85004B30F}">
      <dgm:prSet/>
      <dgm:spPr/>
      <dgm:t>
        <a:bodyPr/>
        <a:lstStyle/>
        <a:p>
          <a:endParaRPr lang="ru-RU"/>
        </a:p>
      </dgm:t>
    </dgm:pt>
    <dgm:pt modelId="{455CB227-A528-4F48-A606-4383593516AF}">
      <dgm:prSet phldrT="[Текст]" custT="1"/>
      <dgm:spPr/>
      <dgm:t>
        <a:bodyPr/>
        <a:lstStyle/>
        <a:p>
          <a:endParaRPr lang="ru-RU" sz="1400" b="0" i="0" dirty="0">
            <a:latin typeface="Arial" charset="0"/>
          </a:endParaRPr>
        </a:p>
      </dgm:t>
    </dgm:pt>
    <dgm:pt modelId="{2F59B6B3-A704-4F1F-BA80-66FD1628B64D}" type="parTrans" cxnId="{62C06A45-AC24-4F3B-853A-F7998E121FBF}">
      <dgm:prSet/>
      <dgm:spPr/>
      <dgm:t>
        <a:bodyPr/>
        <a:lstStyle/>
        <a:p>
          <a:endParaRPr lang="ru-RU"/>
        </a:p>
      </dgm:t>
    </dgm:pt>
    <dgm:pt modelId="{48BEEBD5-9E32-45C8-91CC-5D33E3A7D894}" type="sibTrans" cxnId="{62C06A45-AC24-4F3B-853A-F7998E121FBF}">
      <dgm:prSet/>
      <dgm:spPr/>
      <dgm:t>
        <a:bodyPr/>
        <a:lstStyle/>
        <a:p>
          <a:endParaRPr lang="ru-RU"/>
        </a:p>
      </dgm:t>
    </dgm:pt>
    <dgm:pt modelId="{8E160B43-8B45-4783-9722-56C5A984C5E7}">
      <dgm:prSet phldrT="[Текст]"/>
      <dgm:spPr/>
      <dgm:t>
        <a:bodyPr/>
        <a:lstStyle/>
        <a:p>
          <a:endParaRPr lang="ru-RU" dirty="0"/>
        </a:p>
      </dgm:t>
    </dgm:pt>
    <dgm:pt modelId="{460A2B7F-7B74-4D0F-A4BF-87DE020FD2FB}" type="sibTrans" cxnId="{1F430D21-48FC-4951-AFCA-2962CFCAB56A}">
      <dgm:prSet/>
      <dgm:spPr/>
      <dgm:t>
        <a:bodyPr/>
        <a:lstStyle/>
        <a:p>
          <a:endParaRPr lang="ru-RU"/>
        </a:p>
      </dgm:t>
    </dgm:pt>
    <dgm:pt modelId="{357BB83E-DB49-4F36-907C-6A4354641DEF}" type="parTrans" cxnId="{1F430D21-48FC-4951-AFCA-2962CFCAB56A}">
      <dgm:prSet/>
      <dgm:spPr/>
      <dgm:t>
        <a:bodyPr/>
        <a:lstStyle/>
        <a:p>
          <a:endParaRPr lang="ru-RU"/>
        </a:p>
      </dgm:t>
    </dgm:pt>
    <dgm:pt modelId="{452DFBA4-8224-4C7A-BBFF-E897D3F96C3E}" type="pres">
      <dgm:prSet presAssocID="{76AA08E8-041C-4531-9151-CC44DFD8FF5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1AF6D3-4848-408E-80BF-3EB7A6D0DECD}" type="pres">
      <dgm:prSet presAssocID="{473DAA4D-6EED-47F6-97A6-577F45F7D24D}" presName="composite" presStyleCnt="0"/>
      <dgm:spPr/>
    </dgm:pt>
    <dgm:pt modelId="{64E07C5C-25E4-425A-BB78-B5FB1B0F14B2}" type="pres">
      <dgm:prSet presAssocID="{473DAA4D-6EED-47F6-97A6-577F45F7D24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EFC9C6-3112-4A97-A06E-789411772113}" type="pres">
      <dgm:prSet presAssocID="{473DAA4D-6EED-47F6-97A6-577F45F7D24D}" presName="descendantText" presStyleLbl="alignAcc1" presStyleIdx="0" presStyleCnt="6" custScaleY="174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CADB7-03F8-419A-93D7-139AC535CDFE}" type="pres">
      <dgm:prSet presAssocID="{DE5185B7-6C45-4D3B-BDCA-78B534DC1853}" presName="sp" presStyleCnt="0"/>
      <dgm:spPr/>
    </dgm:pt>
    <dgm:pt modelId="{D121C385-8538-4B71-9F60-AE62805B5F19}" type="pres">
      <dgm:prSet presAssocID="{8E160B43-8B45-4783-9722-56C5A984C5E7}" presName="composite" presStyleCnt="0"/>
      <dgm:spPr/>
    </dgm:pt>
    <dgm:pt modelId="{78226A76-2A02-4503-B3D2-8515497AA032}" type="pres">
      <dgm:prSet presAssocID="{8E160B43-8B45-4783-9722-56C5A984C5E7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9402B-77EB-4D9D-9303-DD23ED27EB06}" type="pres">
      <dgm:prSet presAssocID="{8E160B43-8B45-4783-9722-56C5A984C5E7}" presName="descendantText" presStyleLbl="alignAcc1" presStyleIdx="1" presStyleCnt="6" custScaleX="100133" custScaleY="54707" custLinFactNeighborX="97" custLinFactNeighborY="4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54F48-CF33-4DAF-93B5-A7FCDD6626E9}" type="pres">
      <dgm:prSet presAssocID="{460A2B7F-7B74-4D0F-A4BF-87DE020FD2FB}" presName="sp" presStyleCnt="0"/>
      <dgm:spPr/>
    </dgm:pt>
    <dgm:pt modelId="{623FE42D-0C1D-4FB0-97C3-ADA9E05F1252}" type="pres">
      <dgm:prSet presAssocID="{FD9A387F-90BC-4FB9-ABCC-6891ACE503F5}" presName="composite" presStyleCnt="0"/>
      <dgm:spPr/>
    </dgm:pt>
    <dgm:pt modelId="{DF67477E-49B4-4C08-B3EB-1515C4FA0DC6}" type="pres">
      <dgm:prSet presAssocID="{FD9A387F-90BC-4FB9-ABCC-6891ACE503F5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85376-2331-4D3F-BA3B-9B2AAACE4E71}" type="pres">
      <dgm:prSet presAssocID="{FD9A387F-90BC-4FB9-ABCC-6891ACE503F5}" presName="descendantText" presStyleLbl="alignAcc1" presStyleIdx="2" presStyleCnt="6" custScaleX="100656" custScaleY="155659" custLinFactNeighborX="-164" custLinFactNeighborY="-17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F5AF66-8E78-4019-A408-91AF9F9D917E}" type="pres">
      <dgm:prSet presAssocID="{28E77918-DDBF-4F37-B4AB-419659AFB2D4}" presName="sp" presStyleCnt="0"/>
      <dgm:spPr/>
    </dgm:pt>
    <dgm:pt modelId="{C89F3758-BC2C-4AFD-B74C-5F9B9A25B489}" type="pres">
      <dgm:prSet presAssocID="{DBAB8ED1-D7D2-4022-8DFE-3CCB27C705B0}" presName="composite" presStyleCnt="0"/>
      <dgm:spPr/>
    </dgm:pt>
    <dgm:pt modelId="{55F96180-BF10-4D1C-B47F-BAE2F7AF0749}" type="pres">
      <dgm:prSet presAssocID="{DBAB8ED1-D7D2-4022-8DFE-3CCB27C705B0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90940-8D65-428E-9381-D9AEBE4EC1C7}" type="pres">
      <dgm:prSet presAssocID="{DBAB8ED1-D7D2-4022-8DFE-3CCB27C705B0}" presName="descendantText" presStyleLbl="alignAcc1" presStyleIdx="3" presStyleCnt="6" custScaleY="145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0A58F6-F49C-4D60-87CD-3AC83D6C0595}" type="pres">
      <dgm:prSet presAssocID="{6444B0F7-FAD8-4119-AE44-8B2E6F3F45EE}" presName="sp" presStyleCnt="0"/>
      <dgm:spPr/>
    </dgm:pt>
    <dgm:pt modelId="{96CFE727-EEC7-45A5-A973-11586CCDF003}" type="pres">
      <dgm:prSet presAssocID="{D6814D88-9E28-4BD8-8910-E74BE01DE0D7}" presName="composite" presStyleCnt="0"/>
      <dgm:spPr/>
    </dgm:pt>
    <dgm:pt modelId="{D81BC9F9-A9EF-4963-A67C-5D0F4C888461}" type="pres">
      <dgm:prSet presAssocID="{D6814D88-9E28-4BD8-8910-E74BE01DE0D7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48AF2-93EB-4F1A-8449-077EEC2F0D89}" type="pres">
      <dgm:prSet presAssocID="{D6814D88-9E28-4BD8-8910-E74BE01DE0D7}" presName="descendantText" presStyleLbl="alignAcc1" presStyleIdx="4" presStyleCnt="6" custScaleY="154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2FDA6-E39F-4391-9F33-08E0CD89CE26}" type="pres">
      <dgm:prSet presAssocID="{5357130E-728C-43B5-B832-35B4CDAA2924}" presName="sp" presStyleCnt="0"/>
      <dgm:spPr/>
    </dgm:pt>
    <dgm:pt modelId="{22ECB42B-0BD9-48D3-A9C6-DCF05440848F}" type="pres">
      <dgm:prSet presAssocID="{455CB227-A528-4F48-A606-4383593516AF}" presName="composite" presStyleCnt="0"/>
      <dgm:spPr/>
    </dgm:pt>
    <dgm:pt modelId="{9B0B1617-C944-4622-8602-9484DB2AB3E4}" type="pres">
      <dgm:prSet presAssocID="{455CB227-A528-4F48-A606-4383593516AF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C6146-EA9A-49D5-B0F8-15F223DFFF2A}" type="pres">
      <dgm:prSet presAssocID="{455CB227-A528-4F48-A606-4383593516AF}" presName="descendantText" presStyleLbl="alignAcc1" presStyleIdx="5" presStyleCnt="6" custLinFactNeighborX="164" custLinFactNeighborY="32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C06A45-AC24-4F3B-853A-F7998E121FBF}" srcId="{76AA08E8-041C-4531-9151-CC44DFD8FF52}" destId="{455CB227-A528-4F48-A606-4383593516AF}" srcOrd="5" destOrd="0" parTransId="{2F59B6B3-A704-4F1F-BA80-66FD1628B64D}" sibTransId="{48BEEBD5-9E32-45C8-91CC-5D33E3A7D894}"/>
    <dgm:cxn modelId="{E26C8B17-1E3B-BC4A-9D65-A2B96DF6AF08}" type="presOf" srcId="{76AA08E8-041C-4531-9151-CC44DFD8FF52}" destId="{452DFBA4-8224-4C7A-BBFF-E897D3F96C3E}" srcOrd="0" destOrd="0" presId="urn:microsoft.com/office/officeart/2005/8/layout/chevron2"/>
    <dgm:cxn modelId="{BF93D69D-51C9-4706-AF14-DEB85004B30F}" srcId="{8E160B43-8B45-4783-9722-56C5A984C5E7}" destId="{F15BA895-B32C-426E-8756-E05C88A9DEAC}" srcOrd="0" destOrd="0" parTransId="{ECF2F88E-6CBA-43D9-9A1E-1BA3831B232C}" sibTransId="{0AD232E8-2B6A-4198-8111-043FAB3BF2D7}"/>
    <dgm:cxn modelId="{A1DD7C7C-E0B7-F646-81FB-DFCCB6104A92}" type="presOf" srcId="{78EF320C-3906-4D7A-93A6-F3386DFE1D00}" destId="{BFE48AF2-93EB-4F1A-8449-077EEC2F0D89}" srcOrd="0" destOrd="0" presId="urn:microsoft.com/office/officeart/2005/8/layout/chevron2"/>
    <dgm:cxn modelId="{B706AA43-3B59-41C4-A823-AB5628B0A4D9}" srcId="{455CB227-A528-4F48-A606-4383593516AF}" destId="{609352B6-EF12-4852-95C0-7F0ED7F67A16}" srcOrd="0" destOrd="0" parTransId="{4AA4DA22-3E13-4C27-9420-40153C916A06}" sibTransId="{CD0222F4-B0D4-4070-BADF-150F9F7F16FE}"/>
    <dgm:cxn modelId="{375EBB4A-DA01-45EB-8800-5B9185A4923B}" srcId="{473DAA4D-6EED-47F6-97A6-577F45F7D24D}" destId="{5FA70A0A-A6E4-406A-A7DD-1B9403F81BE5}" srcOrd="0" destOrd="0" parTransId="{F714B1C4-E68E-47AF-B615-5E88430DF944}" sibTransId="{82C294DB-1B0D-4557-9742-46382B8C0C8E}"/>
    <dgm:cxn modelId="{7744AB30-6CC3-D247-92A7-B2DBEF35ECE2}" type="presOf" srcId="{8E160B43-8B45-4783-9722-56C5A984C5E7}" destId="{78226A76-2A02-4503-B3D2-8515497AA032}" srcOrd="0" destOrd="0" presId="urn:microsoft.com/office/officeart/2005/8/layout/chevron2"/>
    <dgm:cxn modelId="{E1ED18E0-9805-4676-9105-7C637905CAA2}" srcId="{D6814D88-9E28-4BD8-8910-E74BE01DE0D7}" destId="{78EF320C-3906-4D7A-93A6-F3386DFE1D00}" srcOrd="0" destOrd="0" parTransId="{219CE9CA-1CB5-4FC5-81FF-8B87273143CB}" sibTransId="{09D3666E-8874-46B3-BAC2-10215ABEBB06}"/>
    <dgm:cxn modelId="{C1B2D6BA-D24B-4F4A-BE6E-39D267F09C52}" type="presOf" srcId="{FD9A387F-90BC-4FB9-ABCC-6891ACE503F5}" destId="{DF67477E-49B4-4C08-B3EB-1515C4FA0DC6}" srcOrd="0" destOrd="0" presId="urn:microsoft.com/office/officeart/2005/8/layout/chevron2"/>
    <dgm:cxn modelId="{07AA7D38-C39D-F64E-A132-CFB2BE364113}" type="presOf" srcId="{455CB227-A528-4F48-A606-4383593516AF}" destId="{9B0B1617-C944-4622-8602-9484DB2AB3E4}" srcOrd="0" destOrd="0" presId="urn:microsoft.com/office/officeart/2005/8/layout/chevron2"/>
    <dgm:cxn modelId="{F0A589EC-36FA-3541-B426-EC135C6BFD40}" type="presOf" srcId="{F15BA895-B32C-426E-8756-E05C88A9DEAC}" destId="{2FF9402B-77EB-4D9D-9303-DD23ED27EB06}" srcOrd="0" destOrd="0" presId="urn:microsoft.com/office/officeart/2005/8/layout/chevron2"/>
    <dgm:cxn modelId="{52A9A19D-2A9E-CB4F-9284-C5EE2F439E20}" type="presOf" srcId="{5FA70A0A-A6E4-406A-A7DD-1B9403F81BE5}" destId="{A9EFC9C6-3112-4A97-A06E-789411772113}" srcOrd="0" destOrd="0" presId="urn:microsoft.com/office/officeart/2005/8/layout/chevron2"/>
    <dgm:cxn modelId="{D65D8115-C38B-4948-A67F-C76626D3AF1D}" type="presOf" srcId="{473DAA4D-6EED-47F6-97A6-577F45F7D24D}" destId="{64E07C5C-25E4-425A-BB78-B5FB1B0F14B2}" srcOrd="0" destOrd="0" presId="urn:microsoft.com/office/officeart/2005/8/layout/chevron2"/>
    <dgm:cxn modelId="{10EA985E-4A0E-4A18-A933-1ABECF44004F}" srcId="{76AA08E8-041C-4531-9151-CC44DFD8FF52}" destId="{FD9A387F-90BC-4FB9-ABCC-6891ACE503F5}" srcOrd="2" destOrd="0" parTransId="{C11DE34B-3E19-4788-B291-8F2B3AC454B0}" sibTransId="{28E77918-DDBF-4F37-B4AB-419659AFB2D4}"/>
    <dgm:cxn modelId="{C9B73BAF-E6E4-483B-9B23-7940F2E6EDCE}" srcId="{DBAB8ED1-D7D2-4022-8DFE-3CCB27C705B0}" destId="{659B9AEC-5338-406C-9C9B-A615CAD78E7F}" srcOrd="0" destOrd="0" parTransId="{74DBEC92-563E-419C-9EBC-240DDA2FD1AA}" sibTransId="{727B46F3-09C0-4461-8FB7-1B070BF73CD5}"/>
    <dgm:cxn modelId="{1F430D21-48FC-4951-AFCA-2962CFCAB56A}" srcId="{76AA08E8-041C-4531-9151-CC44DFD8FF52}" destId="{8E160B43-8B45-4783-9722-56C5A984C5E7}" srcOrd="1" destOrd="0" parTransId="{357BB83E-DB49-4F36-907C-6A4354641DEF}" sibTransId="{460A2B7F-7B74-4D0F-A4BF-87DE020FD2FB}"/>
    <dgm:cxn modelId="{4BC08C77-CCAB-4E42-8D33-8FC02824E1DC}" srcId="{FD9A387F-90BC-4FB9-ABCC-6891ACE503F5}" destId="{C72A59BC-0F08-495C-AB4F-91C6235CF5D2}" srcOrd="0" destOrd="0" parTransId="{8610ABD4-D2AA-4ED8-9B6A-04CB3E7247EA}" sibTransId="{3B74D4E4-B99D-42CB-8851-0452B867D362}"/>
    <dgm:cxn modelId="{25C1155F-102D-A54D-8E4F-2F5CDBFBE2CB}" type="presOf" srcId="{DBAB8ED1-D7D2-4022-8DFE-3CCB27C705B0}" destId="{55F96180-BF10-4D1C-B47F-BAE2F7AF0749}" srcOrd="0" destOrd="0" presId="urn:microsoft.com/office/officeart/2005/8/layout/chevron2"/>
    <dgm:cxn modelId="{8FA94977-8978-4E2F-A398-BAF8BA4714CE}" srcId="{76AA08E8-041C-4531-9151-CC44DFD8FF52}" destId="{473DAA4D-6EED-47F6-97A6-577F45F7D24D}" srcOrd="0" destOrd="0" parTransId="{04BCE170-6C30-4AB9-8C45-56645FC7F431}" sibTransId="{DE5185B7-6C45-4D3B-BDCA-78B534DC1853}"/>
    <dgm:cxn modelId="{BE0C577F-D3BD-644E-9D49-36DB1B1CD788}" type="presOf" srcId="{609352B6-EF12-4852-95C0-7F0ED7F67A16}" destId="{92EC6146-EA9A-49D5-B0F8-15F223DFFF2A}" srcOrd="0" destOrd="0" presId="urn:microsoft.com/office/officeart/2005/8/layout/chevron2"/>
    <dgm:cxn modelId="{D280D827-2973-4157-8369-F7A0E0753910}" srcId="{76AA08E8-041C-4531-9151-CC44DFD8FF52}" destId="{DBAB8ED1-D7D2-4022-8DFE-3CCB27C705B0}" srcOrd="3" destOrd="0" parTransId="{766B1AB6-4A20-4DC2-9C65-3451E4A88F89}" sibTransId="{6444B0F7-FAD8-4119-AE44-8B2E6F3F45EE}"/>
    <dgm:cxn modelId="{9B973C0F-F5D2-436D-865A-F99327707EF1}" srcId="{76AA08E8-041C-4531-9151-CC44DFD8FF52}" destId="{D6814D88-9E28-4BD8-8910-E74BE01DE0D7}" srcOrd="4" destOrd="0" parTransId="{4AEFA674-45A0-4058-B6C5-C456CCA0F385}" sibTransId="{5357130E-728C-43B5-B832-35B4CDAA2924}"/>
    <dgm:cxn modelId="{017722C9-F02B-9F4E-A6D2-0EEFA718CF0B}" type="presOf" srcId="{D6814D88-9E28-4BD8-8910-E74BE01DE0D7}" destId="{D81BC9F9-A9EF-4963-A67C-5D0F4C888461}" srcOrd="0" destOrd="0" presId="urn:microsoft.com/office/officeart/2005/8/layout/chevron2"/>
    <dgm:cxn modelId="{6B5F52B6-60E3-1B4B-8A14-06041DFA6D47}" type="presOf" srcId="{C72A59BC-0F08-495C-AB4F-91C6235CF5D2}" destId="{3F985376-2331-4D3F-BA3B-9B2AAACE4E71}" srcOrd="0" destOrd="0" presId="urn:microsoft.com/office/officeart/2005/8/layout/chevron2"/>
    <dgm:cxn modelId="{E665688E-4C3B-0943-B78E-5A5E41EECCEF}" type="presOf" srcId="{659B9AEC-5338-406C-9C9B-A615CAD78E7F}" destId="{D1290940-8D65-428E-9381-D9AEBE4EC1C7}" srcOrd="0" destOrd="0" presId="urn:microsoft.com/office/officeart/2005/8/layout/chevron2"/>
    <dgm:cxn modelId="{D4D7D94A-C65F-E74C-835C-706AD54581AC}" type="presParOf" srcId="{452DFBA4-8224-4C7A-BBFF-E897D3F96C3E}" destId="{AF1AF6D3-4848-408E-80BF-3EB7A6D0DECD}" srcOrd="0" destOrd="0" presId="urn:microsoft.com/office/officeart/2005/8/layout/chevron2"/>
    <dgm:cxn modelId="{D7C9A65E-D4DA-2B4A-BDD0-C04C1108FF06}" type="presParOf" srcId="{AF1AF6D3-4848-408E-80BF-3EB7A6D0DECD}" destId="{64E07C5C-25E4-425A-BB78-B5FB1B0F14B2}" srcOrd="0" destOrd="0" presId="urn:microsoft.com/office/officeart/2005/8/layout/chevron2"/>
    <dgm:cxn modelId="{B9A73E5C-9966-C24C-B102-4478CD57F80B}" type="presParOf" srcId="{AF1AF6D3-4848-408E-80BF-3EB7A6D0DECD}" destId="{A9EFC9C6-3112-4A97-A06E-789411772113}" srcOrd="1" destOrd="0" presId="urn:microsoft.com/office/officeart/2005/8/layout/chevron2"/>
    <dgm:cxn modelId="{29EE84CE-63DE-7E48-BD61-C3DA0F87792A}" type="presParOf" srcId="{452DFBA4-8224-4C7A-BBFF-E897D3F96C3E}" destId="{9C2CADB7-03F8-419A-93D7-139AC535CDFE}" srcOrd="1" destOrd="0" presId="urn:microsoft.com/office/officeart/2005/8/layout/chevron2"/>
    <dgm:cxn modelId="{58E11354-21EF-0E48-9E15-053A070814EA}" type="presParOf" srcId="{452DFBA4-8224-4C7A-BBFF-E897D3F96C3E}" destId="{D121C385-8538-4B71-9F60-AE62805B5F19}" srcOrd="2" destOrd="0" presId="urn:microsoft.com/office/officeart/2005/8/layout/chevron2"/>
    <dgm:cxn modelId="{A10FBFC3-F945-FF48-A375-89A4AFABED60}" type="presParOf" srcId="{D121C385-8538-4B71-9F60-AE62805B5F19}" destId="{78226A76-2A02-4503-B3D2-8515497AA032}" srcOrd="0" destOrd="0" presId="urn:microsoft.com/office/officeart/2005/8/layout/chevron2"/>
    <dgm:cxn modelId="{BFDA27F1-47B0-BD40-95F9-14BF48DE5127}" type="presParOf" srcId="{D121C385-8538-4B71-9F60-AE62805B5F19}" destId="{2FF9402B-77EB-4D9D-9303-DD23ED27EB06}" srcOrd="1" destOrd="0" presId="urn:microsoft.com/office/officeart/2005/8/layout/chevron2"/>
    <dgm:cxn modelId="{88C01808-C8F5-E048-84BC-E843B70D041B}" type="presParOf" srcId="{452DFBA4-8224-4C7A-BBFF-E897D3F96C3E}" destId="{AFC54F48-CF33-4DAF-93B5-A7FCDD6626E9}" srcOrd="3" destOrd="0" presId="urn:microsoft.com/office/officeart/2005/8/layout/chevron2"/>
    <dgm:cxn modelId="{B69291A4-7C5A-D341-AB49-587848C761DD}" type="presParOf" srcId="{452DFBA4-8224-4C7A-BBFF-E897D3F96C3E}" destId="{623FE42D-0C1D-4FB0-97C3-ADA9E05F1252}" srcOrd="4" destOrd="0" presId="urn:microsoft.com/office/officeart/2005/8/layout/chevron2"/>
    <dgm:cxn modelId="{79F7E703-C849-4F43-884F-DBF447BFABA0}" type="presParOf" srcId="{623FE42D-0C1D-4FB0-97C3-ADA9E05F1252}" destId="{DF67477E-49B4-4C08-B3EB-1515C4FA0DC6}" srcOrd="0" destOrd="0" presId="urn:microsoft.com/office/officeart/2005/8/layout/chevron2"/>
    <dgm:cxn modelId="{A8CC0505-9CE6-E74B-8C9A-85304AF699DA}" type="presParOf" srcId="{623FE42D-0C1D-4FB0-97C3-ADA9E05F1252}" destId="{3F985376-2331-4D3F-BA3B-9B2AAACE4E71}" srcOrd="1" destOrd="0" presId="urn:microsoft.com/office/officeart/2005/8/layout/chevron2"/>
    <dgm:cxn modelId="{6233AFD6-10F8-5541-B5E0-59F75C1AEFCE}" type="presParOf" srcId="{452DFBA4-8224-4C7A-BBFF-E897D3F96C3E}" destId="{1FF5AF66-8E78-4019-A408-91AF9F9D917E}" srcOrd="5" destOrd="0" presId="urn:microsoft.com/office/officeart/2005/8/layout/chevron2"/>
    <dgm:cxn modelId="{AE70BBE6-F132-A749-860C-7B4C5D02822E}" type="presParOf" srcId="{452DFBA4-8224-4C7A-BBFF-E897D3F96C3E}" destId="{C89F3758-BC2C-4AFD-B74C-5F9B9A25B489}" srcOrd="6" destOrd="0" presId="urn:microsoft.com/office/officeart/2005/8/layout/chevron2"/>
    <dgm:cxn modelId="{BD47AFC7-2ACB-A54B-819A-CAA0720F77B3}" type="presParOf" srcId="{C89F3758-BC2C-4AFD-B74C-5F9B9A25B489}" destId="{55F96180-BF10-4D1C-B47F-BAE2F7AF0749}" srcOrd="0" destOrd="0" presId="urn:microsoft.com/office/officeart/2005/8/layout/chevron2"/>
    <dgm:cxn modelId="{D5D66BA6-A493-4A44-ACD2-0334AA7D75EB}" type="presParOf" srcId="{C89F3758-BC2C-4AFD-B74C-5F9B9A25B489}" destId="{D1290940-8D65-428E-9381-D9AEBE4EC1C7}" srcOrd="1" destOrd="0" presId="urn:microsoft.com/office/officeart/2005/8/layout/chevron2"/>
    <dgm:cxn modelId="{39EA5598-23C2-4C47-8357-8FA4E6425238}" type="presParOf" srcId="{452DFBA4-8224-4C7A-BBFF-E897D3F96C3E}" destId="{E90A58F6-F49C-4D60-87CD-3AC83D6C0595}" srcOrd="7" destOrd="0" presId="urn:microsoft.com/office/officeart/2005/8/layout/chevron2"/>
    <dgm:cxn modelId="{D4CBBBD5-F604-3947-AAFA-FE54851A2714}" type="presParOf" srcId="{452DFBA4-8224-4C7A-BBFF-E897D3F96C3E}" destId="{96CFE727-EEC7-45A5-A973-11586CCDF003}" srcOrd="8" destOrd="0" presId="urn:microsoft.com/office/officeart/2005/8/layout/chevron2"/>
    <dgm:cxn modelId="{DC916184-1D9A-E247-B0C7-93695A7FBC78}" type="presParOf" srcId="{96CFE727-EEC7-45A5-A973-11586CCDF003}" destId="{D81BC9F9-A9EF-4963-A67C-5D0F4C888461}" srcOrd="0" destOrd="0" presId="urn:microsoft.com/office/officeart/2005/8/layout/chevron2"/>
    <dgm:cxn modelId="{3A66933B-71BB-B445-811F-9F234D59D504}" type="presParOf" srcId="{96CFE727-EEC7-45A5-A973-11586CCDF003}" destId="{BFE48AF2-93EB-4F1A-8449-077EEC2F0D89}" srcOrd="1" destOrd="0" presId="urn:microsoft.com/office/officeart/2005/8/layout/chevron2"/>
    <dgm:cxn modelId="{005B40B9-C4F9-ED4C-A59D-8D1365D5422B}" type="presParOf" srcId="{452DFBA4-8224-4C7A-BBFF-E897D3F96C3E}" destId="{2FF2FDA6-E39F-4391-9F33-08E0CD89CE26}" srcOrd="9" destOrd="0" presId="urn:microsoft.com/office/officeart/2005/8/layout/chevron2"/>
    <dgm:cxn modelId="{1790936D-29DC-6A4A-980D-A3F1A5DA56EA}" type="presParOf" srcId="{452DFBA4-8224-4C7A-BBFF-E897D3F96C3E}" destId="{22ECB42B-0BD9-48D3-A9C6-DCF05440848F}" srcOrd="10" destOrd="0" presId="urn:microsoft.com/office/officeart/2005/8/layout/chevron2"/>
    <dgm:cxn modelId="{F7BABC57-0DBE-FA4E-B1C0-C8771F3A7489}" type="presParOf" srcId="{22ECB42B-0BD9-48D3-A9C6-DCF05440848F}" destId="{9B0B1617-C944-4622-8602-9484DB2AB3E4}" srcOrd="0" destOrd="0" presId="urn:microsoft.com/office/officeart/2005/8/layout/chevron2"/>
    <dgm:cxn modelId="{6744292C-4EA9-9041-AC6F-6B39C54224A7}" type="presParOf" srcId="{22ECB42B-0BD9-48D3-A9C6-DCF05440848F}" destId="{92EC6146-EA9A-49D5-B0F8-15F223DFFF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1879E50C-338F-EB4F-8FF8-F38529AA8D05}" type="datetimeFigureOut">
              <a:rPr lang="ru-RU" smtClean="0"/>
              <a:pPr/>
              <a:t>07.04.2016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E0E70431-3164-9A43-AC48-193EBF5452A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63700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70431-3164-9A43-AC48-193EBF5452A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4767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70431-3164-9A43-AC48-193EBF5452AC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84398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70431-3164-9A43-AC48-193EBF5452AC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67682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68E38-CF73-4432-B28B-CA692A96DE0E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410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 bwMode="auto">
          <a:xfrm>
            <a:off x="301625" y="4687888"/>
            <a:ext cx="6153150" cy="444023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ru-RU" altLang="ru-RU" dirty="0" smtClean="0"/>
          </a:p>
        </p:txBody>
      </p:sp>
      <p:sp>
        <p:nvSpPr>
          <p:cNvPr id="175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343142C5-9959-3E44-922E-F07CC3E40486}" type="slidenum">
              <a:rPr lang="ru-RU" altLang="ru-RU">
                <a:latin typeface="Arial" charset="0"/>
              </a:rPr>
              <a:pPr>
                <a:spcBef>
                  <a:spcPct val="0"/>
                </a:spcBef>
              </a:pPr>
              <a:t>42</a:t>
            </a:fld>
            <a:endParaRPr lang="ru-RU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999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446120"/>
            <a:ext cx="10515600" cy="2402599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anchor="b"/>
          <a:lstStyle>
            <a:lvl1pPr algn="l">
              <a:defRPr sz="54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4337878"/>
            <a:ext cx="10515600" cy="11642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876301" y="134156"/>
            <a:ext cx="7943393" cy="104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charset="0"/>
                <a:ea typeface="Arial" charset="0"/>
                <a:cs typeface="Arial" charset="0"/>
              </a:rPr>
              <a:t>ГОСУДАРСТВЕННОЕ БЮДЖЕТНОЕ УЧРЕЖДЕНИЕ ЗДРАВООХРАНЕНИЯ</a:t>
            </a:r>
          </a:p>
          <a:p>
            <a:r>
              <a:rPr lang="ru-RU" sz="1400" dirty="0" smtClean="0">
                <a:latin typeface="Arial" charset="0"/>
                <a:ea typeface="Arial" charset="0"/>
                <a:cs typeface="Arial" charset="0"/>
              </a:rPr>
              <a:t>МОСКОВСКОЙ ОБЛАСТИ</a:t>
            </a:r>
          </a:p>
          <a:p>
            <a:r>
              <a:rPr lang="ru-RU" sz="1400" dirty="0" smtClean="0">
                <a:latin typeface="Arial" charset="0"/>
                <a:ea typeface="Arial" charset="0"/>
                <a:cs typeface="Arial" charset="0"/>
              </a:rPr>
              <a:t>МОСКОВСКИЙ ОБЛАСТНОЙ НАУЧНО-ИССЛЕДОВАТЕЛЬСКИЙ КЛИНИЧЕСКИЙ ИНСТИТУТ</a:t>
            </a:r>
          </a:p>
          <a:p>
            <a:r>
              <a:rPr lang="ru-RU" sz="1400" dirty="0" smtClean="0">
                <a:latin typeface="Arial" charset="0"/>
                <a:ea typeface="Arial" charset="0"/>
                <a:cs typeface="Arial" charset="0"/>
              </a:rPr>
              <a:t>ИМЕНИ М.Ф. ВЛАДИМИРСКОГО</a:t>
            </a:r>
            <a:endParaRPr lang="ru-RU" sz="1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Изображение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95002"/>
            <a:ext cx="838200" cy="8262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605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2pPr>
              <a:defRPr b="0" i="0">
                <a:latin typeface="Arial" charset="0"/>
              </a:defRPr>
            </a:lvl2pPr>
            <a:lvl3pPr>
              <a:defRPr b="0" i="0">
                <a:latin typeface="Arial" charset="0"/>
              </a:defRPr>
            </a:lvl3pPr>
            <a:lvl4pPr>
              <a:defRPr b="0" i="0">
                <a:latin typeface="Arial" charset="0"/>
              </a:defRPr>
            </a:lvl4pPr>
            <a:lvl5pPr>
              <a:defRPr b="0" i="0">
                <a:latin typeface="Arial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</a:defRPr>
            </a:lvl1pPr>
          </a:lstStyle>
          <a:p>
            <a:fld id="{DE7C22FF-256A-3842-BFF2-EA4C0B901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3387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10515600" cy="1511631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/>
          <a:lstStyle>
            <a:lvl1pPr algn="r">
              <a:lnSpc>
                <a:spcPts val="5680"/>
              </a:lnSpc>
              <a:defRPr sz="40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 СТР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4810"/>
            <a:ext cx="10515600" cy="394455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b="0" i="0">
                <a:latin typeface="Arial" charset="0"/>
              </a:defRPr>
            </a:lvl2pPr>
            <a:lvl3pPr>
              <a:defRPr b="0" i="0">
                <a:latin typeface="Arial" charset="0"/>
              </a:defRPr>
            </a:lvl3pPr>
            <a:lvl4pPr>
              <a:defRPr b="0" i="0">
                <a:latin typeface="Arial" charset="0"/>
              </a:defRPr>
            </a:lvl4pPr>
            <a:lvl5pPr>
              <a:defRPr b="0" i="0">
                <a:latin typeface="Arial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75557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014811"/>
            <a:ext cx="5181600" cy="4053480"/>
          </a:xfrm>
          <a:prstGeom prst="rect">
            <a:avLst/>
          </a:prstGeom>
        </p:spPr>
        <p:txBody>
          <a:bodyPr/>
          <a:lstStyle>
            <a:lvl2pPr>
              <a:defRPr b="0" i="0">
                <a:latin typeface="Arial" charset="0"/>
              </a:defRPr>
            </a:lvl2pPr>
            <a:lvl3pPr>
              <a:defRPr b="0" i="0">
                <a:latin typeface="Arial" charset="0"/>
              </a:defRPr>
            </a:lvl3pPr>
            <a:lvl4pPr>
              <a:defRPr b="0" i="0">
                <a:latin typeface="Arial" charset="0"/>
              </a:defRPr>
            </a:lvl4pPr>
            <a:lvl5pPr>
              <a:defRPr b="0" i="0">
                <a:latin typeface="Arial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014811"/>
            <a:ext cx="5181600" cy="4053480"/>
          </a:xfrm>
          <a:prstGeom prst="rect">
            <a:avLst/>
          </a:prstGeom>
        </p:spPr>
        <p:txBody>
          <a:bodyPr/>
          <a:lstStyle>
            <a:lvl2pPr>
              <a:defRPr b="0" i="0">
                <a:latin typeface="Arial" charset="0"/>
              </a:defRPr>
            </a:lvl2pPr>
            <a:lvl3pPr>
              <a:defRPr b="0" i="0">
                <a:latin typeface="Arial" charset="0"/>
              </a:defRPr>
            </a:lvl3pPr>
            <a:lvl4pPr>
              <a:defRPr b="0" i="0">
                <a:latin typeface="Arial" charset="0"/>
              </a:defRPr>
            </a:lvl4pPr>
            <a:lvl5pPr>
              <a:defRPr b="0" i="0">
                <a:latin typeface="Arial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</a:defRPr>
            </a:lvl1pPr>
          </a:lstStyle>
          <a:p>
            <a:fld id="{DE7C22FF-256A-3842-BFF2-EA4C0B901BB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10515600" cy="1511632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/>
          <a:lstStyle>
            <a:lvl1pPr algn="r">
              <a:lnSpc>
                <a:spcPts val="5680"/>
              </a:lnSpc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ru-RU" dirty="0" smtClean="0"/>
              <a:t>2 СТР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960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 b="0" i="0">
                <a:latin typeface="Arial" charset="0"/>
              </a:defRPr>
            </a:lvl2pPr>
            <a:lvl3pPr>
              <a:defRPr sz="2400" b="0" i="0">
                <a:latin typeface="Arial" charset="0"/>
              </a:defRPr>
            </a:lvl3pPr>
            <a:lvl4pPr>
              <a:defRPr sz="2000" b="0" i="0">
                <a:latin typeface="Arial" charset="0"/>
              </a:defRPr>
            </a:lvl4pPr>
            <a:lvl5pPr>
              <a:defRPr sz="2000" b="0" i="0">
                <a:latin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839788" y="0"/>
            <a:ext cx="10515600" cy="1511632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/>
          <a:lstStyle>
            <a:lvl1pPr algn="r" defTabSz="914400" rtl="0" eaLnBrk="1" latinLnBrk="0" hangingPunct="1">
              <a:lnSpc>
                <a:spcPts val="568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br>
              <a:rPr lang="ru-RU" smtClean="0"/>
            </a:br>
            <a:r>
              <a:rPr lang="ru-RU" smtClean="0"/>
              <a:t>2 СТР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3773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2pPr>
              <a:defRPr b="0" i="0">
                <a:latin typeface="Arial" charset="0"/>
              </a:defRPr>
            </a:lvl2pPr>
            <a:lvl3pPr>
              <a:defRPr b="0" i="0">
                <a:latin typeface="Arial" charset="0"/>
              </a:defRPr>
            </a:lvl3pPr>
            <a:lvl4pPr>
              <a:defRPr b="0" i="0">
                <a:latin typeface="Arial" charset="0"/>
              </a:defRPr>
            </a:lvl4pPr>
            <a:lvl5pPr>
              <a:defRPr b="0" i="0">
                <a:latin typeface="Arial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2pPr>
              <a:defRPr b="0" i="0">
                <a:latin typeface="Arial" charset="0"/>
              </a:defRPr>
            </a:lvl2pPr>
            <a:lvl3pPr>
              <a:defRPr b="0" i="0">
                <a:latin typeface="Arial" charset="0"/>
              </a:defRPr>
            </a:lvl3pPr>
            <a:lvl4pPr>
              <a:defRPr b="0" i="0">
                <a:latin typeface="Arial" charset="0"/>
              </a:defRPr>
            </a:lvl4pPr>
            <a:lvl5pPr>
              <a:defRPr b="0" i="0">
                <a:latin typeface="Arial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</a:defRPr>
            </a:lvl1pPr>
          </a:lstStyle>
          <a:p>
            <a:fld id="{DE7C22FF-256A-3842-BFF2-EA4C0B901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9109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</a:defRPr>
            </a:lvl1pPr>
          </a:lstStyle>
          <a:p>
            <a:fld id="{DE7C22FF-256A-3842-BFF2-EA4C0B901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0811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</a:defRPr>
            </a:lvl1pPr>
          </a:lstStyle>
          <a:p>
            <a:fld id="{DE7C22FF-256A-3842-BFF2-EA4C0B901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1010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</a:defRPr>
            </a:lvl1pPr>
          </a:lstStyle>
          <a:p>
            <a:fld id="{DE7C22FF-256A-3842-BFF2-EA4C0B901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5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2pPr>
              <a:defRPr b="0" i="0">
                <a:latin typeface="Arial" charset="0"/>
              </a:defRPr>
            </a:lvl2pPr>
            <a:lvl3pPr>
              <a:defRPr b="0" i="0">
                <a:latin typeface="Arial" charset="0"/>
              </a:defRPr>
            </a:lvl3pPr>
            <a:lvl4pPr>
              <a:defRPr b="0" i="0">
                <a:latin typeface="Arial" charset="0"/>
              </a:defRPr>
            </a:lvl4pPr>
            <a:lvl5pPr>
              <a:defRPr b="0" i="0">
                <a:latin typeface="Arial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</a:defRPr>
            </a:lvl1pPr>
          </a:lstStyle>
          <a:p>
            <a:fld id="{DE7C22FF-256A-3842-BFF2-EA4C0B901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9387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5722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54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chart" Target="../charts/chart13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ИТОГИ</a:t>
            </a:r>
            <a:br>
              <a:rPr lang="ru-RU" dirty="0" smtClean="0"/>
            </a:br>
            <a:r>
              <a:rPr lang="ru-RU" dirty="0" smtClean="0"/>
              <a:t>ЛЕЧЕБНОЙ ДЕЯТЕЛЬНОСТИ</a:t>
            </a:r>
            <a:br>
              <a:rPr lang="ru-RU" dirty="0" smtClean="0"/>
            </a:br>
            <a:r>
              <a:rPr lang="ru-RU" dirty="0" smtClean="0"/>
              <a:t>ЗА 2015 ГОД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200" dirty="0" smtClean="0"/>
              <a:t>ГЛАВНЫЙ ВРАЧ ИНСТИТУТА</a:t>
            </a:r>
          </a:p>
          <a:p>
            <a:r>
              <a:rPr lang="ru-RU" sz="3200" dirty="0" smtClean="0"/>
              <a:t>КРУГЛОВ Е.Е.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044131" y="5991325"/>
            <a:ext cx="2103738" cy="40011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2000" smtClean="0">
                <a:latin typeface="Arial" charset="0"/>
                <a:ea typeface="Arial" charset="0"/>
                <a:cs typeface="Arial" charset="0"/>
              </a:rPr>
              <a:t>МОСКВА, 2016</a:t>
            </a:r>
            <a:endParaRPr lang="ru-RU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9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КОЛИЧЕСТВО ПРОЛЕЧЕННЫХ БОЛЬНЫХ В ОТДЕЛЕНИЯХ ТЕРАПЕВТИЧЕСКОГО ПРОФИЛЯ </a:t>
            </a:r>
            <a:endParaRPr lang="ru-RU" sz="3200" dirty="0"/>
          </a:p>
        </p:txBody>
      </p:sp>
      <p:graphicFrame>
        <p:nvGraphicFramePr>
          <p:cNvPr id="5" name="Group 30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94759907"/>
              </p:ext>
            </p:extLst>
          </p:nvPr>
        </p:nvGraphicFramePr>
        <p:xfrm>
          <a:off x="838201" y="1702677"/>
          <a:ext cx="10515598" cy="4910664"/>
        </p:xfrm>
        <a:graphic>
          <a:graphicData uri="http://schemas.openxmlformats.org/drawingml/2006/table">
            <a:tbl>
              <a:tblPr/>
              <a:tblGrid>
                <a:gridCol w="6058912"/>
                <a:gridCol w="1485562"/>
                <a:gridCol w="1485562"/>
                <a:gridCol w="1485562"/>
              </a:tblGrid>
              <a:tr h="36032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Отделения терапевтического профиля</a:t>
                      </a:r>
                    </a:p>
                  </a:txBody>
                  <a:tcPr marL="90003" marR="90003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Годы</a:t>
                      </a:r>
                    </a:p>
                  </a:txBody>
                  <a:tcPr marL="90003" marR="90003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81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2013</a:t>
                      </a:r>
                    </a:p>
                  </a:txBody>
                  <a:tcPr marL="90003" marR="90003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2014</a:t>
                      </a:r>
                    </a:p>
                  </a:txBody>
                  <a:tcPr marL="90003" marR="90003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2015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0003" marR="90003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</a:tr>
              <a:tr h="37458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Клинической гематологии и иммунотерапии</a:t>
                      </a:r>
                    </a:p>
                  </a:txBody>
                  <a:tcPr marL="90003" marR="90003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1011</a:t>
                      </a:r>
                    </a:p>
                  </a:txBody>
                  <a:tcPr marL="90003" marR="90003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1026</a:t>
                      </a:r>
                    </a:p>
                  </a:txBody>
                  <a:tcPr marL="90003" marR="90003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974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0003" marR="90003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Терапевтическое № 1 (</a:t>
                      </a: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кардиопульмонолог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.)</a:t>
                      </a:r>
                    </a:p>
                  </a:txBody>
                  <a:tcPr marL="90003" marR="90003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1554</a:t>
                      </a:r>
                    </a:p>
                  </a:txBody>
                  <a:tcPr marL="90003" marR="90003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1828</a:t>
                      </a:r>
                    </a:p>
                  </a:txBody>
                  <a:tcPr marL="90003" marR="90003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1415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0003" marR="90003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Гастроэнтерологическое</a:t>
                      </a:r>
                    </a:p>
                  </a:txBody>
                  <a:tcPr marL="90003" marR="90003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1169</a:t>
                      </a:r>
                    </a:p>
                  </a:txBody>
                  <a:tcPr marL="90003" marR="90003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1312</a:t>
                      </a:r>
                    </a:p>
                  </a:txBody>
                  <a:tcPr marL="90003" marR="90003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1319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0003" marR="90003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Терапевтической эндокринологии</a:t>
                      </a:r>
                    </a:p>
                  </a:txBody>
                  <a:tcPr marL="90003" marR="90003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869</a:t>
                      </a:r>
                    </a:p>
                  </a:txBody>
                  <a:tcPr marL="90003" marR="90003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889</a:t>
                      </a:r>
                    </a:p>
                  </a:txBody>
                  <a:tcPr marL="90003" marR="90003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1026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0003" marR="90003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Неврологическое (</a:t>
                      </a: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взр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.)</a:t>
                      </a:r>
                    </a:p>
                  </a:txBody>
                  <a:tcPr marL="90003" marR="90003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1463</a:t>
                      </a:r>
                    </a:p>
                  </a:txBody>
                  <a:tcPr marL="90003" marR="90003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1264</a:t>
                      </a:r>
                    </a:p>
                  </a:txBody>
                  <a:tcPr marL="90003" marR="90003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1208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0003" marR="90003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Педиатрическое</a:t>
                      </a:r>
                    </a:p>
                  </a:txBody>
                  <a:tcPr marL="90003" marR="90003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1272</a:t>
                      </a:r>
                    </a:p>
                  </a:txBody>
                  <a:tcPr marL="90003" marR="90003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1156</a:t>
                      </a:r>
                    </a:p>
                  </a:txBody>
                  <a:tcPr marL="90003" marR="90003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1377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0003" marR="90003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Терапевтическое № 2 (</a:t>
                      </a: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профпатологии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90003" marR="90003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460</a:t>
                      </a:r>
                    </a:p>
                  </a:txBody>
                  <a:tcPr marL="90003" marR="90003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496</a:t>
                      </a:r>
                    </a:p>
                  </a:txBody>
                  <a:tcPr marL="90003" marR="90003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632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0003" marR="90003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5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Дерматовенерологии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и </a:t>
                      </a: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дерматоонкологии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0003" marR="90003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901</a:t>
                      </a:r>
                    </a:p>
                  </a:txBody>
                  <a:tcPr marL="90003" marR="90003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1038</a:t>
                      </a:r>
                    </a:p>
                  </a:txBody>
                  <a:tcPr marL="90003" marR="90003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1078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0003" marR="90003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Радиологическое</a:t>
                      </a:r>
                    </a:p>
                  </a:txBody>
                  <a:tcPr marL="90003" marR="90003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1342</a:t>
                      </a:r>
                    </a:p>
                  </a:txBody>
                  <a:tcPr marL="90003" marR="90003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1426</a:t>
                      </a:r>
                    </a:p>
                  </a:txBody>
                  <a:tcPr marL="90003" marR="90003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1501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0003" marR="90003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ИТОГО 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по отделениям терапевтического профиля:</a:t>
                      </a:r>
                    </a:p>
                  </a:txBody>
                  <a:tcPr marL="90003" marR="90003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10041</a:t>
                      </a:r>
                    </a:p>
                  </a:txBody>
                  <a:tcPr marL="90003" marR="90003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10435</a:t>
                      </a:r>
                    </a:p>
                  </a:txBody>
                  <a:tcPr marL="90003" marR="90003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10530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0003" marR="90003" marT="46791" marB="46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7172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КОЛИЧЕСТВО ПРОЛЕЧЕННЫХ БОЛЬНЫХ В ОТДЕЛЕНИЯХ ХИРУРГИЧЕСКОГО ПРОФИЛЯ </a:t>
            </a:r>
            <a:endParaRPr lang="ru-RU" sz="3200" dirty="0"/>
          </a:p>
        </p:txBody>
      </p:sp>
      <p:graphicFrame>
        <p:nvGraphicFramePr>
          <p:cNvPr id="4" name="Group 35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76296077"/>
              </p:ext>
            </p:extLst>
          </p:nvPr>
        </p:nvGraphicFramePr>
        <p:xfrm>
          <a:off x="838200" y="1501074"/>
          <a:ext cx="10515600" cy="5151975"/>
        </p:xfrm>
        <a:graphic>
          <a:graphicData uri="http://schemas.openxmlformats.org/drawingml/2006/table">
            <a:tbl>
              <a:tblPr/>
              <a:tblGrid>
                <a:gridCol w="6297165"/>
                <a:gridCol w="1406145"/>
                <a:gridCol w="1406145"/>
                <a:gridCol w="1406145"/>
              </a:tblGrid>
              <a:tr h="31851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Отделения хирургического профиля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Годы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8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2013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2014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2015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</a:tr>
              <a:tr h="31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Торакальной хирургии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951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993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1020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Хирургическое № 2 (хирург. эндокринологии)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546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660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670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Хирургическое № 1 (абдоминальной хирургии)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837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916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814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Отделение сосудистой хирургии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668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688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608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Кардиохирургические (</a:t>
                      </a: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взр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.+дет.)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1643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1691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2176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Травматологии-ортопедии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758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745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825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Нейрохирургическое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591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707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663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Офтальмологические (</a:t>
                      </a: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взр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.+дет.)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2941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3074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3224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Урологическое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1299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1573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1528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Оториноларингологические (взр.+дет.)    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1605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1924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2044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Челюстно-лицевой хирургии (</a:t>
                      </a: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взр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.+дет.)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1200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1134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1210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Детской хирургии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1672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1451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1450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Хирургическое отделение трансплантологии и диализа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801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857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1127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4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ИТОГО 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по отделениям хирургического профиля (взрослые и дети):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15512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16413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17359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296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РАБОТА КОЙКИ И</a:t>
            </a:r>
            <a:br>
              <a:rPr lang="ru-RU" sz="3600" smtClean="0"/>
            </a:br>
            <a:r>
              <a:rPr lang="ru-RU" sz="3600" smtClean="0"/>
              <a:t>СРЕДНЯЯ ДЛИТЕЛЬНОСТЬ ПРЕБЫВАНИЯ</a:t>
            </a:r>
            <a:endParaRPr lang="ru-RU" sz="360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26939924"/>
              </p:ext>
            </p:extLst>
          </p:nvPr>
        </p:nvGraphicFramePr>
        <p:xfrm>
          <a:off x="838200" y="2014538"/>
          <a:ext cx="10515600" cy="4386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22798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Новое </a:t>
            </a:r>
            <a:r>
              <a:rPr lang="ru-RU" dirty="0"/>
              <a:t>в </a:t>
            </a:r>
            <a:r>
              <a:rPr lang="ru-RU" dirty="0" smtClean="0"/>
              <a:t>работе </a:t>
            </a:r>
            <a:r>
              <a:rPr lang="ru-RU" dirty="0"/>
              <a:t>клиник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терапевтического профиля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ru-RU" sz="2800" dirty="0" smtClean="0"/>
              <a:t>Впервые </a:t>
            </a:r>
            <a:r>
              <a:rPr lang="ru-RU" sz="2800" dirty="0"/>
              <a:t>в рамках ВМП оказана помощь пациентам с ревматическими (ГИБП),   </a:t>
            </a:r>
            <a:r>
              <a:rPr lang="ru-RU" sz="2800" dirty="0" err="1"/>
              <a:t>онкогематологическими</a:t>
            </a:r>
            <a:r>
              <a:rPr lang="ru-RU" sz="2800" dirty="0"/>
              <a:t> (ПХТ, ГКСФ, ЭПО, </a:t>
            </a:r>
            <a:r>
              <a:rPr lang="ru-RU" sz="2800" dirty="0" err="1"/>
              <a:t>антимикотики</a:t>
            </a:r>
            <a:r>
              <a:rPr lang="ru-RU" sz="2800" dirty="0"/>
              <a:t>), взрослым и детям с эндокринными заболеваниями (помповая инсулинотерапия). </a:t>
            </a:r>
            <a:endParaRPr lang="ru-RU" sz="2800" dirty="0" smtClean="0"/>
          </a:p>
          <a:p>
            <a:pPr marL="342900" indent="-342900">
              <a:buFont typeface="Arial" charset="0"/>
              <a:buChar char="•"/>
            </a:pPr>
            <a:r>
              <a:rPr lang="ru-RU" sz="2800" dirty="0" smtClean="0"/>
              <a:t>Возросло </a:t>
            </a:r>
            <a:r>
              <a:rPr lang="ru-RU" sz="2800" dirty="0"/>
              <a:t>количество пациентов, получивших ВМП-1 по поводу дерматологических заболеваний (</a:t>
            </a:r>
            <a:r>
              <a:rPr lang="ru-RU" sz="2800" dirty="0" err="1"/>
              <a:t>фотоферез</a:t>
            </a:r>
            <a:r>
              <a:rPr lang="ru-RU" sz="2800" dirty="0" smtClean="0"/>
              <a:t>).</a:t>
            </a:r>
            <a:endParaRPr lang="ru-RU" sz="2800" dirty="0"/>
          </a:p>
          <a:p>
            <a:pPr marL="342900" indent="-342900">
              <a:buFont typeface="Arial" charset="0"/>
              <a:buChar char="•"/>
            </a:pPr>
            <a:r>
              <a:rPr lang="ru-RU" sz="2800" dirty="0"/>
              <a:t>Организована </a:t>
            </a:r>
            <a:r>
              <a:rPr lang="ru-RU" sz="2800" dirty="0" smtClean="0"/>
              <a:t>реабилитация </a:t>
            </a:r>
            <a:r>
              <a:rPr lang="ru-RU" sz="2800" dirty="0"/>
              <a:t>пациентов после стационарного лечения (75% больных неврологического отделения).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67930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СРЕДНЯЯ ДЛИТЕЛЬНОСТЬ ПРЕБЫВАНИЯ В ОТДЕЛЕНИЯХ ТЕРАПЕВТИЧЕСКОГО ПРОФИЛЯ</a:t>
            </a:r>
            <a:endParaRPr lang="ru-RU" sz="3200"/>
          </a:p>
        </p:txBody>
      </p:sp>
      <p:graphicFrame>
        <p:nvGraphicFramePr>
          <p:cNvPr id="4" name="Group 18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33780856"/>
              </p:ext>
            </p:extLst>
          </p:nvPr>
        </p:nvGraphicFramePr>
        <p:xfrm>
          <a:off x="838200" y="1994326"/>
          <a:ext cx="10515599" cy="4510869"/>
        </p:xfrm>
        <a:graphic>
          <a:graphicData uri="http://schemas.openxmlformats.org/drawingml/2006/table">
            <a:tbl>
              <a:tblPr/>
              <a:tblGrid>
                <a:gridCol w="6857304"/>
                <a:gridCol w="1217907"/>
                <a:gridCol w="1220194"/>
                <a:gridCol w="1220194"/>
              </a:tblGrid>
              <a:tr h="9316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Отделения терапевтического профиля</a:t>
                      </a: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2013 г.</a:t>
                      </a: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2014 г.</a:t>
                      </a: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2015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г.</a:t>
                      </a: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</a:tr>
              <a:tr h="327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Гематологии и иммунотерапии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15,9</a:t>
                      </a: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18,0</a:t>
                      </a: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2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Терапевтической эндокринологии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16,7</a:t>
                      </a: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16,1</a:t>
                      </a: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2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Гастроэнтерологическое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19,0</a:t>
                      </a: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17,4</a:t>
                      </a: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1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Терапевтическое № 1 (</a:t>
                      </a: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кардиопульмонологии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15,7</a:t>
                      </a: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12,6</a:t>
                      </a: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Терапевтическое № 2 (</a:t>
                      </a: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профпатологии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 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23,5</a:t>
                      </a: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20,8</a:t>
                      </a: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19,0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2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Неврологическое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11,1</a:t>
                      </a: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13,1</a:t>
                      </a: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2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Педиатрическое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14,1</a:t>
                      </a: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14,4</a:t>
                      </a: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11,8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2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Дерматовенерологии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и </a:t>
                      </a: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дерматоонкологии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19,2</a:t>
                      </a: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17,7</a:t>
                      </a: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2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Радиологическое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19,7</a:t>
                      </a: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21</a:t>
                      </a: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22,9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9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СРЕДНЯЯ ПО ОТДЕЛЕНИЯМ ТЕРАПЕВТИЧЕСКОГО ПРОФИЛЯ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16,5</a:t>
                      </a: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16,3</a:t>
                      </a: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799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СРЕДНЯЯ ДЛИТЕЛЬНОСТЬ ПРЕБЫВАНИЯ </a:t>
            </a:r>
            <a:br>
              <a:rPr lang="ru-RU" sz="2800" dirty="0" smtClean="0"/>
            </a:br>
            <a:r>
              <a:rPr lang="ru-RU" sz="2800" dirty="0" smtClean="0"/>
              <a:t>В ОТДЕЛЕНИЯХ ХИРУРГИЧЕСКОГО ПРОФИЛЯ</a:t>
            </a:r>
            <a:endParaRPr lang="ru-RU" sz="2800" dirty="0"/>
          </a:p>
        </p:txBody>
      </p:sp>
      <p:graphicFrame>
        <p:nvGraphicFramePr>
          <p:cNvPr id="5" name="Group 2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92288233"/>
              </p:ext>
            </p:extLst>
          </p:nvPr>
        </p:nvGraphicFramePr>
        <p:xfrm>
          <a:off x="838200" y="1751000"/>
          <a:ext cx="10515599" cy="4924081"/>
        </p:xfrm>
        <a:graphic>
          <a:graphicData uri="http://schemas.openxmlformats.org/drawingml/2006/table">
            <a:tbl>
              <a:tblPr/>
              <a:tblGrid>
                <a:gridCol w="7079265"/>
                <a:gridCol w="1145446"/>
                <a:gridCol w="1145444"/>
                <a:gridCol w="1145444"/>
              </a:tblGrid>
              <a:tr h="3351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Отделения хирургического профиля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2013 г.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2014 г.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2015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г.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</a:tr>
              <a:tr h="234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Торакальной хирургии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14,9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17,9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Хирургическое № 2 (хирургическая эндокринология)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18,9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12,3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11,8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Хирургическое № 1 (абдоминальная хирургия)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16,2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14,7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Отделение сосудистой хирургии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18,8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17,4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16,8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Кардиохирургические (взр.+дет.)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10,7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9,7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Травматологии-ортопедии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27,0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26,4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22,8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Нейрохирургическое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26,6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21,4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22,6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Офтальмологические (</a:t>
                      </a: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взр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.+дет.)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8,9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8,2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Урологическое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18,2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14,7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Оториноларингологические (взр.+дет.)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9,0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10,2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9,5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Челюстно-лицевой хирургии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13,6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13,1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12,3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Детской хирургии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11,0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10,2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Хирургическое отделение трансплантологии и диализа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13,5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12,2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10,3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7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СРЕДНЯЯ ПО ОТДЕЛЕНИЯМ ХИРУРГИЧЕСКОГО ПРОФИЛЯ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13,</a:t>
                      </a:r>
                      <a:r>
                        <a:rPr kumimoji="0" lang="en-US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12,8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11,5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В ЦЕЛОМ ПО ИНСТИТУТУ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14,9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14,2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13,3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9273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КОЛИЧЕСТВО ОПЕРАТИВНЫХ ВМЕШАТЕЛЬСТВ И </a:t>
            </a:r>
            <a:br>
              <a:rPr lang="ru-RU" sz="3200" dirty="0" smtClean="0"/>
            </a:br>
            <a:r>
              <a:rPr lang="ru-RU" sz="3200" dirty="0" smtClean="0"/>
              <a:t>ОПЕРИРОВАННЫХ БОЛЬНЫХ  В 2011-2015ГГ.</a:t>
            </a:r>
            <a:endParaRPr lang="ru-RU" sz="32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3893896"/>
              </p:ext>
            </p:extLst>
          </p:nvPr>
        </p:nvGraphicFramePr>
        <p:xfrm>
          <a:off x="838200" y="2014809"/>
          <a:ext cx="10515600" cy="4843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57170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КОЛИЧЕСТВО ВЫПОЛНЕННЫХ ОПЕРАЦИЙ </a:t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4" name="Group 2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01385403"/>
              </p:ext>
            </p:extLst>
          </p:nvPr>
        </p:nvGraphicFramePr>
        <p:xfrm>
          <a:off x="838200" y="953631"/>
          <a:ext cx="10515600" cy="5608480"/>
        </p:xfrm>
        <a:graphic>
          <a:graphicData uri="http://schemas.openxmlformats.org/drawingml/2006/table">
            <a:tbl>
              <a:tblPr/>
              <a:tblGrid>
                <a:gridCol w="5967060"/>
                <a:gridCol w="1516180"/>
                <a:gridCol w="1516180"/>
                <a:gridCol w="1516180"/>
              </a:tblGrid>
              <a:tr h="3050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Название хирургических отделений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2013 г.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2014 г.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2015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г.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</a:tr>
              <a:tr h="3050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Торакальной хирургии 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1032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1071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1158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0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Хирургическое № 2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604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727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757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0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Хирургическое № 1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1021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1134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994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0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Отделение сосудистой хирургии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520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547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516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0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Кардиохирургические (</a:t>
                      </a: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взр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.+дет.)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198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191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746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0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Кардиохирургическое с нарушением ритма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1140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1235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1019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0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Травматологии-ортопедии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743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732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789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0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Нейрохирургическое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545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682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672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0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Офтальмологические (</a:t>
                      </a: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взр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.+дет.)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3107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3478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3840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0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Урологическое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1457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1820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1792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0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Оториноларингологическое (</a:t>
                      </a: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взр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.+дет.)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2020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2410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2601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0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Челюстно-лицевой хирургии (</a:t>
                      </a: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взр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.+дет.)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1133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1208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1357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0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Детской хирургии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965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1186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1208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5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Хирургическое отделение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трансплантологии и диализа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961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1032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1357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0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ИТОГО по хирургическим отделениям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15708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17453</a:t>
                      </a: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18976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5" marR="91435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1220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ХИРУРГИЧЕСКАЯ АКТИВНОСТЬ</a:t>
            </a:r>
            <a:endParaRPr lang="ru-RU" dirty="0"/>
          </a:p>
        </p:txBody>
      </p:sp>
      <p:graphicFrame>
        <p:nvGraphicFramePr>
          <p:cNvPr id="4" name="Group 30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52765975"/>
              </p:ext>
            </p:extLst>
          </p:nvPr>
        </p:nvGraphicFramePr>
        <p:xfrm>
          <a:off x="838197" y="924402"/>
          <a:ext cx="10515603" cy="5785960"/>
        </p:xfrm>
        <a:graphic>
          <a:graphicData uri="http://schemas.openxmlformats.org/drawingml/2006/table">
            <a:tbl>
              <a:tblPr/>
              <a:tblGrid>
                <a:gridCol w="1224356"/>
                <a:gridCol w="5393526"/>
                <a:gridCol w="1243077"/>
                <a:gridCol w="1327322"/>
                <a:gridCol w="1327322"/>
              </a:tblGrid>
              <a:tr h="19441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Наименование хирургических отделений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2013 г.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2014 г.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2015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г.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</a:tr>
              <a:tr h="194418">
                <a:tc rowSpan="1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выше</a:t>
                      </a: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80%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3" marR="91443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Хирургическое № 2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96,3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97,3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97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,0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Кардиохирургическое отделение для больных с нарушением ритма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96,5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96,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Хирургическое № 1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84,1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86,6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9,0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0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Челюстно-лицевой хирургии 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86,4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87,5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9,8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Травматологии-ортопедии 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87,6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89,4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89,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Офтальмологические (</a:t>
                      </a: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взр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.+дет.)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88,2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82,2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9,3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1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ts val="18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Хирургическое отделение трансплантологии и диализа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8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88,3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8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88,3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8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9.0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Оториноларингологические (</a:t>
                      </a: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взр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.+дет.)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88,8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87,2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87,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Урологическое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80,1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84,9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6,7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Торакальной хирургии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77,8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76,2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85,0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Нейрохирургическое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79,0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83,6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4,8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13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Ниже 80%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3" marR="91443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ts val="18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Детской хирургии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8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67</a:t>
                      </a: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,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8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</a:t>
                      </a: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,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8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73,0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418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3" marR="91443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Сосудистой хирургии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69,5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69,0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72,4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139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3" marR="91443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ts val="18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Кардиохирургические (взр. + дет.)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8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78,3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8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34,5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8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60,2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41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                     СРЕДНИЙ ПОКАЗАТЕЛЬ ПО ИНСТИТУТУ   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84,5</a:t>
                      </a:r>
                      <a:endParaRPr kumimoji="0" lang="en-US" alt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84,2</a:t>
                      </a:r>
                      <a:endParaRPr kumimoji="0" lang="en-US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3,6</a:t>
                      </a:r>
                      <a:endParaRPr kumimoji="0" lang="en-US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313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ДЛИТЕЛЬНОСТЬ ПРЕБЫВАНИЯ </a:t>
            </a:r>
            <a:br>
              <a:rPr lang="ru-RU" sz="3200" dirty="0" smtClean="0"/>
            </a:br>
            <a:r>
              <a:rPr lang="ru-RU" sz="3200" dirty="0" smtClean="0"/>
              <a:t>ОПЕРИРОВАННЫХ БОЛЬНЫХ </a:t>
            </a:r>
            <a:r>
              <a:rPr lang="en-US" sz="3200" dirty="0" smtClean="0"/>
              <a:t>(</a:t>
            </a:r>
            <a:r>
              <a:rPr lang="ru-RU" sz="3200" dirty="0" smtClean="0"/>
              <a:t>2012-201</a:t>
            </a:r>
            <a:r>
              <a:rPr lang="en-US" sz="3200" dirty="0" smtClean="0"/>
              <a:t>5</a:t>
            </a:r>
            <a:r>
              <a:rPr lang="ru-RU" sz="3200" dirty="0" smtClean="0"/>
              <a:t> ГГ.)</a:t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2674265"/>
              </p:ext>
            </p:extLst>
          </p:nvPr>
        </p:nvGraphicFramePr>
        <p:xfrm>
          <a:off x="838200" y="1669518"/>
          <a:ext cx="10515600" cy="4883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27756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966681131"/>
              </p:ext>
            </p:extLst>
          </p:nvPr>
        </p:nvGraphicFramePr>
        <p:xfrm>
          <a:off x="838200" y="2014538"/>
          <a:ext cx="5814848" cy="4433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КОНСУЛЬТАТИВНО-ДИАГНОСТИЧЕСКИЙ ОТДЕЛ</a:t>
            </a:r>
            <a:endParaRPr lang="ru-RU" dirty="0"/>
          </a:p>
        </p:txBody>
      </p:sp>
      <p:pic>
        <p:nvPicPr>
          <p:cNvPr id="6" name="Picture 2" descr="D:\DEN_3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771" y="2513943"/>
            <a:ext cx="4580029" cy="343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4077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ВЫСОКОТЕХНОЛОГИЧНАЯ МЕДИЦИНСКАЯ ПОМОЩЬ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0143082"/>
              </p:ext>
            </p:extLst>
          </p:nvPr>
        </p:nvGraphicFramePr>
        <p:xfrm>
          <a:off x="838200" y="1754902"/>
          <a:ext cx="10515599" cy="4468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9395"/>
                <a:gridCol w="6802957"/>
                <a:gridCol w="2033247"/>
              </a:tblGrid>
              <a:tr h="749563">
                <a:tc rowSpan="2" gridSpan="2"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Операции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Количество операций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919">
                <a:tc gridSpan="2" vMerge="1"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2015г.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919">
                <a:tc rowSpan="7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На сердце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коррекция патологии клапанного аппарата сердца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919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в том числе дети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919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аорто-коронарное шунтирование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93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9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из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них на работающем сердце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91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на аорте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919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имплантация ЭКС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970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919"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ЭФИ и РЧА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47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7617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ВЫСОКОТЕХНОЛОГИЧНАЯ МЕДИЦИНСКАЯ ПОМОЩЬ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5007279"/>
              </p:ext>
            </p:extLst>
          </p:nvPr>
        </p:nvGraphicFramePr>
        <p:xfrm>
          <a:off x="838200" y="1511631"/>
          <a:ext cx="105156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7969"/>
                <a:gridCol w="4697253"/>
                <a:gridCol w="2410378"/>
              </a:tblGrid>
              <a:tr h="612144">
                <a:tc rowSpan="2" gridSpan="2"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Операции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Количество операций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796">
                <a:tc gridSpan="2" vMerge="1"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2015г.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796">
                <a:tc gridSpan="2"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Реконструктивно-пластические операции 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в урологии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796">
                <a:tc gridSpan="2"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Малоинвазивное удаление коралловидных камней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154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796">
                <a:tc gridSpan="2"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Операции с использованием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видеоторакоскопической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техники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503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796">
                <a:tc rowSpan="2"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На органе зрения с ИОЛ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всего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1376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796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факоэмульсификации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1222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796">
                <a:tc gridSpan="2"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Онкоофтальмологические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72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79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Микрохирургические на ЛОР органах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549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79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Эндопротезирование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суставов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253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79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Артроскопические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124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79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При опухолях головного мозга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168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14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Операции при аневризмах и кровоизлияниях в головной мозг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115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2808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ВЫСОКОТЕХНОЛОГИЧНАЯ МЕДИЦИНСКАЯ ПОМОЩЬ 2 РАЗДЕЛ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623670" y="2014809"/>
            <a:ext cx="6944658" cy="1200329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latin typeface="Arial" charset="0"/>
                <a:ea typeface="Arial" charset="0"/>
                <a:cs typeface="Arial" charset="0"/>
              </a:rPr>
              <a:t>607 </a:t>
            </a:r>
            <a:r>
              <a:rPr lang="ru-RU" sz="3600" b="1" dirty="0" smtClean="0">
                <a:latin typeface="Arial" charset="0"/>
                <a:ea typeface="Arial" charset="0"/>
                <a:cs typeface="Arial" charset="0"/>
              </a:rPr>
              <a:t>человек</a:t>
            </a:r>
          </a:p>
          <a:p>
            <a:pPr algn="ctr"/>
            <a:r>
              <a:rPr lang="ru-RU" sz="3600" b="1" dirty="0" smtClean="0">
                <a:latin typeface="Arial" charset="0"/>
                <a:ea typeface="Arial" charset="0"/>
                <a:cs typeface="Arial" charset="0"/>
              </a:rPr>
              <a:t>Задание </a:t>
            </a:r>
            <a:r>
              <a:rPr lang="ru-RU" sz="3600" b="1" dirty="0">
                <a:latin typeface="Arial" charset="0"/>
                <a:ea typeface="Arial" charset="0"/>
                <a:cs typeface="Arial" charset="0"/>
              </a:rPr>
              <a:t>выполнено на 100% 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7999" y="3526440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spcAft>
                <a:spcPts val="0"/>
              </a:spcAft>
              <a:buFont typeface="Wingdings" charset="2"/>
              <a:buChar char="Ø"/>
            </a:pPr>
            <a:r>
              <a:rPr lang="ru-RU" sz="2800" b="1" dirty="0">
                <a:latin typeface="Arial" charset="0"/>
                <a:ea typeface="Arial" charset="0"/>
                <a:cs typeface="Arial" charset="0"/>
              </a:rPr>
              <a:t>146 </a:t>
            </a:r>
            <a:r>
              <a:rPr lang="ru-RU" sz="2800" b="1" dirty="0" smtClean="0">
                <a:latin typeface="Arial" charset="0"/>
                <a:ea typeface="Arial" charset="0"/>
                <a:cs typeface="Arial" charset="0"/>
              </a:rPr>
              <a:t>ССХ</a:t>
            </a:r>
            <a:endParaRPr lang="ru-RU" sz="2800" b="1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just">
              <a:spcAft>
                <a:spcPts val="0"/>
              </a:spcAft>
              <a:buFont typeface="Wingdings" charset="2"/>
              <a:buChar char="Ø"/>
            </a:pPr>
            <a:r>
              <a:rPr lang="ru-RU" sz="2800" b="1" dirty="0">
                <a:latin typeface="Arial" charset="0"/>
                <a:ea typeface="Arial" charset="0"/>
                <a:cs typeface="Arial" charset="0"/>
              </a:rPr>
              <a:t>103 О</a:t>
            </a:r>
            <a:r>
              <a:rPr lang="ru-RU" sz="2800" b="1" dirty="0" smtClean="0">
                <a:latin typeface="Arial" charset="0"/>
                <a:ea typeface="Arial" charset="0"/>
                <a:cs typeface="Arial" charset="0"/>
              </a:rPr>
              <a:t>фтальмология</a:t>
            </a:r>
            <a:endParaRPr lang="ru-RU" sz="2800" b="1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just">
              <a:spcAft>
                <a:spcPts val="0"/>
              </a:spcAft>
              <a:buFont typeface="Wingdings" charset="2"/>
              <a:buChar char="Ø"/>
            </a:pPr>
            <a:r>
              <a:rPr lang="ru-RU" sz="2800" b="1" dirty="0">
                <a:latin typeface="Arial" charset="0"/>
                <a:ea typeface="Arial" charset="0"/>
                <a:cs typeface="Arial" charset="0"/>
              </a:rPr>
              <a:t>22 НХО</a:t>
            </a:r>
          </a:p>
          <a:p>
            <a:pPr marL="457200" indent="-457200" algn="just">
              <a:spcAft>
                <a:spcPts val="0"/>
              </a:spcAft>
              <a:buFont typeface="Wingdings" charset="2"/>
              <a:buChar char="Ø"/>
            </a:pPr>
            <a:r>
              <a:rPr lang="ru-RU" sz="2800" b="1" dirty="0">
                <a:latin typeface="Arial" charset="0"/>
                <a:ea typeface="Arial" charset="0"/>
                <a:cs typeface="Arial" charset="0"/>
              </a:rPr>
              <a:t>101 </a:t>
            </a:r>
            <a:r>
              <a:rPr lang="ru-RU" sz="2800" b="1" dirty="0" smtClean="0">
                <a:latin typeface="Arial" charset="0"/>
                <a:ea typeface="Arial" charset="0"/>
                <a:cs typeface="Arial" charset="0"/>
              </a:rPr>
              <a:t>Эндокринология</a:t>
            </a:r>
            <a:endParaRPr lang="ru-RU" sz="2800" b="1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just">
              <a:spcAft>
                <a:spcPts val="0"/>
              </a:spcAft>
              <a:buFont typeface="Wingdings" charset="2"/>
              <a:buChar char="Ø"/>
            </a:pPr>
            <a:r>
              <a:rPr lang="ru-RU" sz="2800" b="1" dirty="0">
                <a:latin typeface="Arial" charset="0"/>
                <a:ea typeface="Arial" charset="0"/>
                <a:cs typeface="Arial" charset="0"/>
              </a:rPr>
              <a:t>104 </a:t>
            </a:r>
            <a:r>
              <a:rPr lang="ru-RU" sz="2800" b="1" dirty="0" smtClean="0">
                <a:latin typeface="Arial" charset="0"/>
                <a:ea typeface="Arial" charset="0"/>
                <a:cs typeface="Arial" charset="0"/>
              </a:rPr>
              <a:t>Педиатрия</a:t>
            </a:r>
            <a:endParaRPr lang="ru-RU" sz="2800" b="1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just">
              <a:spcAft>
                <a:spcPts val="0"/>
              </a:spcAft>
              <a:buFont typeface="Wingdings" charset="2"/>
              <a:buChar char="Ø"/>
            </a:pPr>
            <a:r>
              <a:rPr lang="ru-RU" sz="2800" b="1" dirty="0">
                <a:latin typeface="Arial" charset="0"/>
                <a:ea typeface="Arial" charset="0"/>
                <a:cs typeface="Arial" charset="0"/>
              </a:rPr>
              <a:t>131 </a:t>
            </a:r>
            <a:r>
              <a:rPr lang="ru-RU" sz="2800" b="1" dirty="0" err="1">
                <a:latin typeface="Arial" charset="0"/>
                <a:ea typeface="Arial" charset="0"/>
                <a:cs typeface="Arial" charset="0"/>
              </a:rPr>
              <a:t>О</a:t>
            </a:r>
            <a:r>
              <a:rPr lang="ru-RU" sz="2800" b="1" dirty="0" err="1" smtClean="0">
                <a:latin typeface="Arial" charset="0"/>
                <a:ea typeface="Arial" charset="0"/>
                <a:cs typeface="Arial" charset="0"/>
              </a:rPr>
              <a:t>нкогематология</a:t>
            </a:r>
            <a:endParaRPr lang="ru-RU" sz="28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491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ОТДЕЛЕНИЯ АНЕСТЕЗИОЛОГИИ, РЕАНИМАЦИИ И ИНТЕНСИВНОЙ ТЕРАПИИ</a:t>
            </a:r>
            <a:br>
              <a:rPr lang="ru-RU" sz="3600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18011"/>
            <a:ext cx="10515600" cy="4198420"/>
          </a:xfrm>
        </p:spPr>
        <p:txBody>
          <a:bodyPr/>
          <a:lstStyle/>
          <a:p>
            <a:pPr marL="342900" indent="-342900" algn="l">
              <a:buFont typeface="Arial" charset="0"/>
              <a:buChar char="•"/>
            </a:pPr>
            <a:r>
              <a:rPr lang="ru-RU" altLang="ru-RU" sz="3200" b="1" dirty="0" smtClean="0">
                <a:solidFill>
                  <a:srgbClr val="000000"/>
                </a:solidFill>
              </a:rPr>
              <a:t>  Общее </a:t>
            </a:r>
            <a:r>
              <a:rPr lang="ru-RU" altLang="ru-RU" sz="3200" b="1" dirty="0">
                <a:solidFill>
                  <a:srgbClr val="000000"/>
                </a:solidFill>
              </a:rPr>
              <a:t>количество анестезий</a:t>
            </a:r>
            <a:r>
              <a:rPr lang="en-US" altLang="ru-RU" sz="3200" b="1" dirty="0">
                <a:solidFill>
                  <a:srgbClr val="000000"/>
                </a:solidFill>
              </a:rPr>
              <a:t> – </a:t>
            </a:r>
            <a:r>
              <a:rPr lang="ru-RU" altLang="ru-RU" sz="3200" b="1" dirty="0" smtClean="0">
                <a:solidFill>
                  <a:srgbClr val="000000"/>
                </a:solidFill>
              </a:rPr>
              <a:t>11,3тыс</a:t>
            </a:r>
            <a:r>
              <a:rPr lang="ru-RU" altLang="ru-RU" sz="3200" b="1" dirty="0">
                <a:solidFill>
                  <a:srgbClr val="000000"/>
                </a:solidFill>
              </a:rPr>
              <a:t>., увеличилось на </a:t>
            </a:r>
            <a:r>
              <a:rPr lang="ru-RU" altLang="ru-RU" sz="3200" b="1" dirty="0" smtClean="0">
                <a:solidFill>
                  <a:srgbClr val="000000"/>
                </a:solidFill>
              </a:rPr>
              <a:t>5,4%.</a:t>
            </a:r>
            <a:endParaRPr lang="ru-RU" altLang="ru-RU" sz="3200" b="1" dirty="0">
              <a:solidFill>
                <a:srgbClr val="000000"/>
              </a:solidFill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ru-RU" altLang="ru-RU" sz="3200" b="1" dirty="0">
                <a:solidFill>
                  <a:srgbClr val="000000"/>
                </a:solidFill>
              </a:rPr>
              <a:t> </a:t>
            </a:r>
            <a:r>
              <a:rPr lang="ru-RU" altLang="ru-RU" sz="3200" b="1" dirty="0" smtClean="0">
                <a:solidFill>
                  <a:srgbClr val="000000"/>
                </a:solidFill>
              </a:rPr>
              <a:t> Операций </a:t>
            </a:r>
            <a:r>
              <a:rPr lang="ru-RU" altLang="ru-RU" sz="3200" b="1" dirty="0">
                <a:solidFill>
                  <a:srgbClr val="000000"/>
                </a:solidFill>
              </a:rPr>
              <a:t>с </a:t>
            </a:r>
            <a:r>
              <a:rPr lang="ru-RU" altLang="ru-RU" sz="3200" b="1" dirty="0" smtClean="0">
                <a:solidFill>
                  <a:srgbClr val="000000"/>
                </a:solidFill>
              </a:rPr>
              <a:t>ИВЛ - 7074. </a:t>
            </a:r>
            <a:endParaRPr lang="ru-RU" altLang="ru-RU" sz="3200" b="1" dirty="0">
              <a:solidFill>
                <a:srgbClr val="000000"/>
              </a:solidFill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ru-RU" altLang="ru-RU" sz="3200" b="1" dirty="0" smtClean="0">
                <a:solidFill>
                  <a:srgbClr val="000000"/>
                </a:solidFill>
              </a:rPr>
              <a:t>  95</a:t>
            </a:r>
            <a:r>
              <a:rPr lang="ru-RU" altLang="ru-RU" sz="3200" b="1" dirty="0">
                <a:solidFill>
                  <a:srgbClr val="000000"/>
                </a:solidFill>
              </a:rPr>
              <a:t>% </a:t>
            </a:r>
            <a:r>
              <a:rPr lang="ru-RU" altLang="ru-RU" sz="3200" b="1" dirty="0" smtClean="0">
                <a:solidFill>
                  <a:srgbClr val="000000"/>
                </a:solidFill>
              </a:rPr>
              <a:t>операций - с </a:t>
            </a:r>
            <a:r>
              <a:rPr lang="ru-RU" altLang="ru-RU" sz="3200" b="1" dirty="0">
                <a:solidFill>
                  <a:srgbClr val="000000"/>
                </a:solidFill>
              </a:rPr>
              <a:t>участием </a:t>
            </a:r>
            <a:r>
              <a:rPr lang="ru-RU" altLang="ru-RU" sz="3200" b="1" dirty="0" smtClean="0">
                <a:solidFill>
                  <a:srgbClr val="000000"/>
                </a:solidFill>
              </a:rPr>
              <a:t>анестезиологов</a:t>
            </a:r>
          </a:p>
          <a:p>
            <a:pPr marL="342900" indent="-342900" algn="l">
              <a:buFont typeface="Arial" charset="0"/>
              <a:buChar char="•"/>
            </a:pPr>
            <a:r>
              <a:rPr lang="ru-RU" sz="3200" b="1" dirty="0">
                <a:solidFill>
                  <a:srgbClr val="000000"/>
                </a:solidFill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</a:rPr>
              <a:t>  </a:t>
            </a:r>
            <a:r>
              <a:rPr lang="ru-RU" sz="3200" b="1" dirty="0" smtClean="0"/>
              <a:t>Используется </a:t>
            </a:r>
            <a:r>
              <a:rPr lang="ru-RU" sz="3200" b="1" dirty="0"/>
              <a:t>весь спектр самых современных  </a:t>
            </a:r>
            <a:r>
              <a:rPr lang="ru-RU" sz="3200" b="1" dirty="0" smtClean="0"/>
              <a:t> методов </a:t>
            </a:r>
            <a:r>
              <a:rPr lang="ru-RU" sz="3200" b="1" dirty="0" smtClean="0"/>
              <a:t>анестезии</a:t>
            </a:r>
            <a:endParaRPr lang="ru-RU" altLang="ru-RU" sz="3200" b="1" dirty="0">
              <a:solidFill>
                <a:srgbClr val="000000"/>
              </a:solidFill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0202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3179"/>
            <a:ext cx="10515600" cy="1511631"/>
          </a:xfrm>
        </p:spPr>
        <p:txBody>
          <a:bodyPr/>
          <a:lstStyle/>
          <a:p>
            <a:r>
              <a:rPr lang="ru-RU" sz="4000" dirty="0" smtClean="0"/>
              <a:t>ОТДЕЛЕНИЕ ХИРУРГИЧЕСКОЙ ГЕМОКОРРЕКЦИИ  И ДЕТОКСИКАЦИИ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2393183"/>
            <a:ext cx="10515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ru-RU" altLang="ru-RU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Пролечено </a:t>
            </a:r>
            <a:r>
              <a:rPr lang="ru-RU" altLang="ru-RU" sz="2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250 больных, </a:t>
            </a:r>
            <a:r>
              <a:rPr lang="ru-RU" altLang="ru-RU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выполнено операций – 295 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ru-RU" altLang="ru-RU" sz="2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76 выездов в ЛПУ области. 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ru-RU" altLang="ru-RU" sz="2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Проведено </a:t>
            </a:r>
            <a:r>
              <a:rPr lang="ru-RU" altLang="ru-RU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1853 процедуры гемокоррекции и диализа. 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ru-RU" altLang="ru-RU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Отделение внедряет самые современные методы лечения больных</a:t>
            </a:r>
            <a:r>
              <a:rPr lang="ru-RU" altLang="ru-RU" sz="2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ru-RU" altLang="ru-RU" sz="24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894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ОТДЕЛЕНИЕ </a:t>
            </a:r>
            <a:br>
              <a:rPr lang="ru-RU" dirty="0" smtClean="0"/>
            </a:br>
            <a:r>
              <a:rPr lang="ru-RU" dirty="0" smtClean="0"/>
              <a:t>ТРАНСПЛАНТОЛОГИИ И ДИАЛИЗА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2014809"/>
            <a:ext cx="10515600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ru-RU" altLang="ru-RU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1127 больных, 1545 операций, в  т. ч. пересадок почки – </a:t>
            </a:r>
            <a:r>
              <a:rPr lang="ru-RU" altLang="ru-RU" sz="2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55 </a:t>
            </a:r>
            <a:r>
              <a:rPr lang="ru-RU" altLang="ru-RU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Удовлетворительная функция трансплантата у 92,7% больных</a:t>
            </a:r>
          </a:p>
          <a:p>
            <a:pPr marL="285750" indent="-285750">
              <a:buFont typeface="Arial" charset="0"/>
              <a:buChar char="•"/>
            </a:pPr>
            <a:r>
              <a:rPr lang="ru-RU" altLang="ru-RU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Выполнено 76 выездов по донорству почек </a:t>
            </a:r>
          </a:p>
          <a:p>
            <a:pPr marL="285750" indent="-285750">
              <a:buFont typeface="Arial" charset="0"/>
              <a:buChar char="•"/>
            </a:pPr>
            <a:r>
              <a:rPr lang="ru-RU" altLang="ru-RU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11,7 тысяч сеансов гемодиализа.	</a:t>
            </a:r>
          </a:p>
          <a:p>
            <a:pPr marL="285750" indent="-285750">
              <a:buFont typeface="Arial" charset="0"/>
              <a:buChar char="•"/>
            </a:pPr>
            <a:r>
              <a:rPr lang="ru-RU" altLang="ru-RU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175 больных, лечились </a:t>
            </a:r>
            <a:r>
              <a:rPr lang="ru-RU" altLang="ru-RU" sz="2400" b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перитонеальным</a:t>
            </a:r>
            <a:r>
              <a:rPr lang="ru-RU" altLang="ru-RU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диализом.</a:t>
            </a:r>
          </a:p>
          <a:p>
            <a:pPr marL="285750" indent="-285750">
              <a:buFont typeface="Arial" charset="0"/>
              <a:buChar char="•"/>
            </a:pPr>
            <a:r>
              <a:rPr lang="ru-RU" altLang="ru-RU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Вновь принято на лечение </a:t>
            </a:r>
            <a:r>
              <a:rPr lang="ru-RU" altLang="ru-RU" sz="2400" b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перитонеальным</a:t>
            </a:r>
            <a:r>
              <a:rPr lang="ru-RU" altLang="ru-RU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диализом – 52 и  119 человек - на гемодиализ. </a:t>
            </a:r>
          </a:p>
          <a:p>
            <a:pPr marL="285750" indent="-285750">
              <a:buFont typeface="Arial" charset="0"/>
              <a:buChar char="•"/>
            </a:pPr>
            <a:r>
              <a:rPr lang="ru-RU" altLang="ru-RU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На базе детского отделения гемодиализа в больнице им. Св. Владимира лечатся 82 ребенка из Подмосковья</a:t>
            </a:r>
          </a:p>
          <a:p>
            <a:pPr marL="285750" indent="-285750">
              <a:buFont typeface="Arial" charset="0"/>
              <a:buChar char="•"/>
            </a:pPr>
            <a:r>
              <a:rPr lang="ru-RU" altLang="ru-RU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После пересадки почки наблюдаются 840 пациентов.</a:t>
            </a:r>
          </a:p>
          <a:p>
            <a:pPr marL="285750" indent="-285750">
              <a:buFont typeface="Arial" charset="0"/>
              <a:buChar char="•"/>
            </a:pPr>
            <a:endParaRPr lang="ru-RU" altLang="ru-RU" sz="24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767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90478"/>
            <a:ext cx="10515600" cy="1511631"/>
          </a:xfrm>
        </p:spPr>
        <p:txBody>
          <a:bodyPr/>
          <a:lstStyle/>
          <a:p>
            <a:r>
              <a:rPr lang="ru-RU" altLang="ru-RU" sz="4000" dirty="0" smtClean="0"/>
              <a:t>ОПЕРАЦИОННОЕ ОТДЕЛЕНИЕ</a:t>
            </a:r>
            <a:br>
              <a:rPr lang="ru-RU" altLang="ru-RU" sz="4000" dirty="0" smtClean="0"/>
            </a:b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endParaRPr lang="ru-RU" sz="4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38200" y="2128441"/>
            <a:ext cx="10515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charset="0"/>
              <a:buChar char="•"/>
            </a:pPr>
            <a:r>
              <a:rPr lang="x-none" sz="2800" dirty="0">
                <a:latin typeface="Arial" charset="0"/>
                <a:ea typeface="Arial" charset="0"/>
                <a:cs typeface="Arial" charset="0"/>
              </a:rPr>
              <a:t>Непосредственно в операционных </a:t>
            </a:r>
            <a:r>
              <a:rPr lang="ru-RU" sz="2800" dirty="0">
                <a:latin typeface="Arial" charset="0"/>
                <a:ea typeface="Arial" charset="0"/>
                <a:cs typeface="Arial" charset="0"/>
              </a:rPr>
              <a:t>выполнено </a:t>
            </a:r>
            <a:r>
              <a:rPr lang="x-none" sz="2800" b="1" dirty="0">
                <a:latin typeface="Arial" charset="0"/>
                <a:ea typeface="Arial" charset="0"/>
                <a:cs typeface="Arial" charset="0"/>
              </a:rPr>
              <a:t>15645</a:t>
            </a:r>
            <a:r>
              <a:rPr lang="x-none" sz="2800" dirty="0">
                <a:latin typeface="Arial" charset="0"/>
                <a:ea typeface="Arial" charset="0"/>
                <a:cs typeface="Arial" charset="0"/>
              </a:rPr>
              <a:t> операций, </a:t>
            </a:r>
            <a:r>
              <a:rPr lang="x-none" sz="2800" dirty="0" smtClean="0">
                <a:latin typeface="Arial" charset="0"/>
                <a:ea typeface="Arial" charset="0"/>
                <a:cs typeface="Arial" charset="0"/>
              </a:rPr>
              <a:t>на </a:t>
            </a:r>
            <a:r>
              <a:rPr lang="x-none" sz="2800" dirty="0">
                <a:latin typeface="Arial" charset="0"/>
                <a:ea typeface="Arial" charset="0"/>
                <a:cs typeface="Arial" charset="0"/>
              </a:rPr>
              <a:t>1440</a:t>
            </a:r>
            <a:r>
              <a:rPr lang="x-none" sz="2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x-none" sz="2800" b="1" dirty="0" smtClean="0">
                <a:latin typeface="Arial" charset="0"/>
                <a:ea typeface="Arial" charset="0"/>
                <a:cs typeface="Arial" charset="0"/>
              </a:rPr>
              <a:t>больше</a:t>
            </a:r>
            <a:r>
              <a:rPr lang="x-none" sz="2800" dirty="0" smtClean="0">
                <a:latin typeface="Arial" charset="0"/>
                <a:ea typeface="Arial" charset="0"/>
                <a:cs typeface="Arial" charset="0"/>
              </a:rPr>
              <a:t>.                                        </a:t>
            </a:r>
            <a:endParaRPr lang="ru-RU" sz="28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Aft>
                <a:spcPts val="0"/>
              </a:spcAft>
              <a:buFont typeface="Arial" charset="0"/>
              <a:buChar char="•"/>
            </a:pPr>
            <a:r>
              <a:rPr lang="x-none" sz="2800" dirty="0">
                <a:latin typeface="Arial" charset="0"/>
                <a:ea typeface="Arial" charset="0"/>
                <a:cs typeface="Arial" charset="0"/>
              </a:rPr>
              <a:t>В операционных урологической клиники на 5 и 12 этажах 15 корпуса проведено </a:t>
            </a:r>
            <a:r>
              <a:rPr lang="x-none" sz="2800" b="1" dirty="0">
                <a:latin typeface="Arial" charset="0"/>
                <a:ea typeface="Arial" charset="0"/>
                <a:cs typeface="Arial" charset="0"/>
              </a:rPr>
              <a:t>1745</a:t>
            </a:r>
            <a:r>
              <a:rPr lang="x-none" sz="2800" dirty="0">
                <a:latin typeface="Arial" charset="0"/>
                <a:ea typeface="Arial" charset="0"/>
                <a:cs typeface="Arial" charset="0"/>
              </a:rPr>
              <a:t> операций, </a:t>
            </a:r>
            <a:r>
              <a:rPr lang="x-none" sz="2800" dirty="0" smtClean="0">
                <a:latin typeface="Arial" charset="0"/>
                <a:ea typeface="Arial" charset="0"/>
                <a:cs typeface="Arial" charset="0"/>
              </a:rPr>
              <a:t>на </a:t>
            </a:r>
            <a:r>
              <a:rPr lang="x-none" sz="2800" b="1" dirty="0">
                <a:latin typeface="Arial" charset="0"/>
                <a:ea typeface="Arial" charset="0"/>
                <a:cs typeface="Arial" charset="0"/>
              </a:rPr>
              <a:t>169 </a:t>
            </a:r>
            <a:r>
              <a:rPr lang="x-none" sz="2800" b="1" dirty="0" smtClean="0">
                <a:latin typeface="Arial" charset="0"/>
                <a:ea typeface="Arial" charset="0"/>
                <a:cs typeface="Arial" charset="0"/>
              </a:rPr>
              <a:t>больше</a:t>
            </a:r>
            <a:r>
              <a:rPr lang="x-none" sz="28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ru-RU" sz="28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Aft>
                <a:spcPts val="0"/>
              </a:spcAft>
              <a:buFont typeface="Arial" charset="0"/>
              <a:buChar char="•"/>
            </a:pPr>
            <a:r>
              <a:rPr lang="x-none" sz="2800" dirty="0">
                <a:latin typeface="Arial" charset="0"/>
                <a:ea typeface="Arial" charset="0"/>
                <a:cs typeface="Arial" charset="0"/>
              </a:rPr>
              <a:t>В ангиографической операционной проведено </a:t>
            </a:r>
            <a:r>
              <a:rPr lang="x-none" sz="2800" b="1" dirty="0">
                <a:latin typeface="Arial" charset="0"/>
                <a:ea typeface="Arial" charset="0"/>
                <a:cs typeface="Arial" charset="0"/>
              </a:rPr>
              <a:t>2287</a:t>
            </a:r>
            <a:r>
              <a:rPr lang="x-none" sz="2800" dirty="0">
                <a:latin typeface="Arial" charset="0"/>
                <a:ea typeface="Arial" charset="0"/>
                <a:cs typeface="Arial" charset="0"/>
              </a:rPr>
              <a:t> оперативных вмешательств</a:t>
            </a:r>
            <a:r>
              <a:rPr lang="x-none" sz="2800" dirty="0" smtClean="0">
                <a:latin typeface="Arial" charset="0"/>
                <a:ea typeface="Arial" charset="0"/>
                <a:cs typeface="Arial" charset="0"/>
              </a:rPr>
              <a:t>,</a:t>
            </a:r>
            <a:r>
              <a:rPr lang="ru-RU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x-none" sz="2800" dirty="0" smtClean="0">
                <a:latin typeface="Arial" charset="0"/>
                <a:ea typeface="Arial" charset="0"/>
                <a:cs typeface="Arial" charset="0"/>
              </a:rPr>
              <a:t>на </a:t>
            </a:r>
            <a:r>
              <a:rPr lang="x-none" sz="2800" b="1" dirty="0">
                <a:latin typeface="Arial" charset="0"/>
                <a:ea typeface="Arial" charset="0"/>
                <a:cs typeface="Arial" charset="0"/>
              </a:rPr>
              <a:t>472 больше</a:t>
            </a:r>
            <a:r>
              <a:rPr lang="x-none" sz="2800" dirty="0">
                <a:latin typeface="Arial" charset="0"/>
                <a:ea typeface="Arial" charset="0"/>
                <a:cs typeface="Arial" charset="0"/>
              </a:rPr>
              <a:t>, чем в 2014г.</a:t>
            </a:r>
          </a:p>
        </p:txBody>
      </p:sp>
    </p:spTree>
    <p:extLst>
      <p:ext uri="{BB962C8B-B14F-4D97-AF65-F5344CB8AC3E}">
        <p14:creationId xmlns="" xmlns:p14="http://schemas.microsoft.com/office/powerpoint/2010/main" val="18370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ОТДЕЛЕНИЕ ПЕРЕЛИВАНИЯ КРОВИ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1289188"/>
            <a:ext cx="10515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altLang="ru-RU" sz="2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Принято 652 донора </a:t>
            </a:r>
            <a:r>
              <a:rPr lang="ru-RU" altLang="ru-RU" sz="2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- 140 </a:t>
            </a:r>
            <a:r>
              <a:rPr lang="ru-RU" altLang="ru-RU" sz="2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первичные, 512 </a:t>
            </a:r>
            <a:r>
              <a:rPr lang="ru-RU" altLang="ru-RU" sz="2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– повторные;    21 </a:t>
            </a:r>
            <a:r>
              <a:rPr lang="ru-RU" altLang="ru-RU" sz="28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аутодонор</a:t>
            </a:r>
            <a:endParaRPr lang="ru-RU" altLang="ru-RU" sz="28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ru-RU" altLang="ru-RU" sz="2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Заготовлено 918,7 л крови 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800" dirty="0">
                <a:latin typeface="Arial" charset="0"/>
                <a:ea typeface="Arial" charset="0"/>
                <a:cs typeface="Arial" charset="0"/>
              </a:rPr>
              <a:t>Перелито 15159  </a:t>
            </a:r>
            <a:r>
              <a:rPr lang="ru-RU" sz="2800" dirty="0" smtClean="0">
                <a:latin typeface="Arial" charset="0"/>
                <a:ea typeface="Arial" charset="0"/>
                <a:cs typeface="Arial" charset="0"/>
              </a:rPr>
              <a:t>л </a:t>
            </a:r>
            <a:r>
              <a:rPr lang="ru-RU" sz="2800" dirty="0">
                <a:latin typeface="Arial" charset="0"/>
                <a:ea typeface="Arial" charset="0"/>
                <a:cs typeface="Arial" charset="0"/>
              </a:rPr>
              <a:t>крови, ее компонентов и кровезамещающих жидкостей, в том числе крови </a:t>
            </a:r>
            <a:r>
              <a:rPr lang="ru-RU" sz="2800" dirty="0" smtClean="0">
                <a:latin typeface="Arial" charset="0"/>
                <a:ea typeface="Arial" charset="0"/>
                <a:cs typeface="Arial" charset="0"/>
              </a:rPr>
              <a:t>3229,9 л </a:t>
            </a:r>
            <a:r>
              <a:rPr lang="ru-RU" sz="2800" dirty="0">
                <a:latin typeface="Arial" charset="0"/>
                <a:ea typeface="Arial" charset="0"/>
                <a:cs typeface="Arial" charset="0"/>
              </a:rPr>
              <a:t>и 3705 доз тромбоцитов. 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800" dirty="0">
                <a:latin typeface="Arial" charset="0"/>
                <a:ea typeface="Arial" charset="0"/>
                <a:cs typeface="Arial" charset="0"/>
              </a:rPr>
              <a:t>В лаборатории количество проведенных анализов у пациентов – 18 700, в том числе </a:t>
            </a:r>
            <a:r>
              <a:rPr lang="ru-RU" sz="2800" dirty="0" err="1">
                <a:latin typeface="Arial" charset="0"/>
                <a:ea typeface="Arial" charset="0"/>
                <a:cs typeface="Arial" charset="0"/>
              </a:rPr>
              <a:t>фенотипирование</a:t>
            </a:r>
            <a:r>
              <a:rPr lang="ru-RU" sz="2800" dirty="0">
                <a:latin typeface="Arial" charset="0"/>
                <a:ea typeface="Arial" charset="0"/>
                <a:cs typeface="Arial" charset="0"/>
              </a:rPr>
              <a:t> – 3359 пациентов. 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800" dirty="0">
                <a:latin typeface="Arial" charset="0"/>
                <a:ea typeface="Arial" charset="0"/>
                <a:cs typeface="Arial" charset="0"/>
              </a:rPr>
              <a:t>Обследованы 655 доноров. </a:t>
            </a:r>
            <a:endParaRPr lang="ru-RU" altLang="ru-RU" sz="28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endParaRPr lang="ru-RU" altLang="ru-RU" sz="28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809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ОТДЕЛЕНИЕ ФИЗИОТЕРАПИИ И РЕАБИЛИТАЦИИ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2319609"/>
            <a:ext cx="10515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altLang="ru-RU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Пролечено 14,084  тыс. больных, в </a:t>
            </a:r>
            <a:r>
              <a:rPr lang="ru-RU" altLang="ru-RU" sz="3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т.ч</a:t>
            </a:r>
            <a:r>
              <a:rPr lang="ru-RU" altLang="ru-RU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. 2,5 тыс. детей</a:t>
            </a:r>
          </a:p>
          <a:p>
            <a:pPr marL="285750" indent="-285750">
              <a:buFont typeface="Arial" charset="0"/>
              <a:buChar char="•"/>
            </a:pPr>
            <a:r>
              <a:rPr lang="ru-RU" altLang="ru-RU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147,7 тыс. лечебных </a:t>
            </a:r>
            <a:r>
              <a:rPr lang="ru-RU" altLang="ru-RU" sz="32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процедур</a:t>
            </a:r>
          </a:p>
          <a:p>
            <a:pPr marL="285750" indent="-285750">
              <a:buFont typeface="Arial" charset="0"/>
              <a:buChar char="•"/>
            </a:pPr>
            <a:r>
              <a:rPr lang="ru-RU" altLang="ru-RU" sz="32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На </a:t>
            </a:r>
            <a:r>
              <a:rPr lang="ru-RU" altLang="ru-RU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одного стационарного больного 4,7 </a:t>
            </a:r>
            <a:r>
              <a:rPr lang="ru-RU" altLang="ru-RU" sz="32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процедуры</a:t>
            </a:r>
          </a:p>
          <a:p>
            <a:pPr marL="285750" indent="-285750">
              <a:buFont typeface="Arial" charset="0"/>
              <a:buChar char="•"/>
            </a:pPr>
            <a:r>
              <a:rPr lang="ru-RU" altLang="ru-RU" sz="32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Каждый второй стационарный больной получает физиотерапевтическое лечение, ЛФК и традиционные методы лечения.</a:t>
            </a:r>
            <a:endParaRPr lang="ru-RU" altLang="ru-RU" sz="32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976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ОТДЕЛЕНИЕ ФИЗИОТЕРАПИИ И РЕАБИЛИТАЦИИ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4809"/>
            <a:ext cx="10515600" cy="3944555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ru-RU" dirty="0"/>
              <a:t>В 2016 году МОНИКИ активно включился в программу развития системы медицинской реабилитации в Московской </a:t>
            </a:r>
            <a:r>
              <a:rPr lang="ru-RU" dirty="0" smtClean="0"/>
              <a:t>области</a:t>
            </a:r>
          </a:p>
          <a:p>
            <a:pPr marL="342900" indent="-342900">
              <a:buFont typeface="Arial" charset="0"/>
              <a:buChar char="•"/>
            </a:pPr>
            <a:r>
              <a:rPr lang="ru-RU" altLang="ru-RU" dirty="0"/>
              <a:t>Задача разделения процесса медицинской реабилитации на 3 </a:t>
            </a:r>
            <a:r>
              <a:rPr lang="ru-RU" altLang="ru-RU" dirty="0" smtClean="0"/>
              <a:t>этапа, </a:t>
            </a:r>
            <a:r>
              <a:rPr lang="ru-RU" altLang="ru-RU" dirty="0"/>
              <a:t>достижение максимального лечебного эффекта при оптимальном использовании </a:t>
            </a:r>
            <a:r>
              <a:rPr lang="ru-RU" altLang="ru-RU" dirty="0" smtClean="0"/>
              <a:t>коечного фонда (сокращение </a:t>
            </a:r>
            <a:r>
              <a:rPr lang="ru-RU" altLang="ru-RU" dirty="0"/>
              <a:t>койко-дня</a:t>
            </a:r>
            <a:r>
              <a:rPr lang="ru-RU" altLang="ru-RU" dirty="0" smtClean="0"/>
              <a:t>).</a:t>
            </a:r>
          </a:p>
          <a:p>
            <a:pPr marL="342900" indent="-342900">
              <a:buFont typeface="Arial" charset="0"/>
              <a:buChar char="•"/>
            </a:pPr>
            <a:r>
              <a:rPr lang="ru-RU" dirty="0"/>
              <a:t>В 2016 году  28 лечебно-профилактических  учреждений получили объемы финансирования услуг медицинской реабилитации от</a:t>
            </a:r>
            <a:br>
              <a:rPr lang="ru-RU" dirty="0"/>
            </a:br>
            <a:r>
              <a:rPr lang="ru-RU" dirty="0"/>
              <a:t>ТФОМС МО</a:t>
            </a:r>
          </a:p>
          <a:p>
            <a:pPr marL="342900" indent="-342900">
              <a:buFont typeface="Arial" charset="0"/>
              <a:buChar char="•"/>
            </a:pPr>
            <a:endParaRPr lang="ru-RU" alt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5278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389239089"/>
              </p:ext>
            </p:extLst>
          </p:nvPr>
        </p:nvGraphicFramePr>
        <p:xfrm>
          <a:off x="838200" y="2014538"/>
          <a:ext cx="10515600" cy="4433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КОНСУЛЬТАТИВНО-ДИАГНОСТИЧЕСКИЙ ОТДЕЛ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838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НАИБОЛЕЕ АКТУАЛЬНЫЕ НАПРАВЛЕНИЯ МЕДИЦИНСКОЙ РЕАБИЛИТАЦИИ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93182"/>
            <a:ext cx="10515600" cy="3944555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ru-RU" altLang="ru-RU" sz="3200" dirty="0"/>
              <a:t>Неврология</a:t>
            </a:r>
          </a:p>
          <a:p>
            <a:pPr marL="342900" indent="-342900">
              <a:buFont typeface="Arial" charset="0"/>
              <a:buChar char="•"/>
            </a:pPr>
            <a:r>
              <a:rPr lang="ru-RU" altLang="ru-RU" sz="3200" dirty="0"/>
              <a:t>Ортопедия-травматология</a:t>
            </a:r>
          </a:p>
          <a:p>
            <a:pPr marL="342900" indent="-342900">
              <a:buFont typeface="Arial" charset="0"/>
              <a:buChar char="•"/>
            </a:pPr>
            <a:r>
              <a:rPr lang="ru-RU" altLang="ru-RU" sz="3200" dirty="0"/>
              <a:t>Нейрохирургия</a:t>
            </a:r>
          </a:p>
          <a:p>
            <a:pPr marL="342900" indent="-342900">
              <a:buFont typeface="Arial" charset="0"/>
              <a:buChar char="•"/>
            </a:pPr>
            <a:r>
              <a:rPr lang="ru-RU" altLang="ru-RU" sz="3200" dirty="0"/>
              <a:t>Кардиология</a:t>
            </a:r>
          </a:p>
          <a:p>
            <a:pPr marL="342900" indent="-342900">
              <a:buFont typeface="Arial" charset="0"/>
              <a:buChar char="•"/>
            </a:pPr>
            <a:r>
              <a:rPr lang="ru-RU" altLang="ru-RU" sz="3200" dirty="0"/>
              <a:t>Кардиохирургия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70890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ДЕЯТЕЛЬНОСТЬ ЛАБОРАТОРИЙ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21055953"/>
              </p:ext>
            </p:extLst>
          </p:nvPr>
        </p:nvGraphicFramePr>
        <p:xfrm>
          <a:off x="838200" y="1244184"/>
          <a:ext cx="10515600" cy="489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86018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НОВОЕ В ДЕЯТЕЛЬНОСТИ ЛАБОРАТОРИЙ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2014809"/>
            <a:ext cx="10515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3200" dirty="0" smtClean="0">
                <a:latin typeface="Arial" charset="0"/>
                <a:ea typeface="Arial" charset="0"/>
                <a:cs typeface="Arial" charset="0"/>
              </a:rPr>
              <a:t>Создан </a:t>
            </a:r>
            <a:r>
              <a:rPr lang="ru-RU" sz="3200" dirty="0">
                <a:latin typeface="Arial" charset="0"/>
                <a:ea typeface="Arial" charset="0"/>
                <a:cs typeface="Arial" charset="0"/>
              </a:rPr>
              <a:t>единый лабораторный </a:t>
            </a:r>
            <a:r>
              <a:rPr lang="ru-RU" sz="3200" dirty="0" smtClean="0">
                <a:latin typeface="Arial" charset="0"/>
                <a:ea typeface="Arial" charset="0"/>
                <a:cs typeface="Arial" charset="0"/>
              </a:rPr>
              <a:t>отдел</a:t>
            </a:r>
            <a:endParaRPr lang="ru-RU" sz="32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ru-RU" sz="3200" dirty="0" smtClean="0">
                <a:latin typeface="Arial" charset="0"/>
                <a:ea typeface="Arial" charset="0"/>
                <a:cs typeface="Arial" charset="0"/>
              </a:rPr>
              <a:t>Обеспечено </a:t>
            </a:r>
            <a:r>
              <a:rPr lang="ru-RU" sz="3200" dirty="0">
                <a:latin typeface="Arial" charset="0"/>
                <a:ea typeface="Arial" charset="0"/>
                <a:cs typeface="Arial" charset="0"/>
              </a:rPr>
              <a:t>повсеместное использование ЛИС, что позволило планировать </a:t>
            </a:r>
            <a:r>
              <a:rPr lang="ru-RU" sz="3200" dirty="0" smtClean="0">
                <a:latin typeface="Arial" charset="0"/>
                <a:ea typeface="Arial" charset="0"/>
                <a:cs typeface="Arial" charset="0"/>
              </a:rPr>
              <a:t>исследования </a:t>
            </a:r>
            <a:r>
              <a:rPr lang="ru-RU" sz="3200" dirty="0">
                <a:latin typeface="Arial" charset="0"/>
                <a:ea typeface="Arial" charset="0"/>
                <a:cs typeface="Arial" charset="0"/>
              </a:rPr>
              <a:t>исходя из утверждённых </a:t>
            </a:r>
            <a:r>
              <a:rPr lang="ru-RU" sz="3200" dirty="0" smtClean="0">
                <a:latin typeface="Arial" charset="0"/>
                <a:ea typeface="Arial" charset="0"/>
                <a:cs typeface="Arial" charset="0"/>
              </a:rPr>
              <a:t>объёмов</a:t>
            </a:r>
            <a:endParaRPr lang="ru-RU" sz="32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ru-RU" sz="3200" dirty="0" smtClean="0">
                <a:latin typeface="Arial" charset="0"/>
                <a:ea typeface="Arial" charset="0"/>
                <a:cs typeface="Arial" charset="0"/>
              </a:rPr>
              <a:t>Обновлено оборудование </a:t>
            </a:r>
            <a:endParaRPr lang="ru-RU" sz="3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840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ОБНОВЛЕНИЕ ЛАБОРАТОРНОГО ОБОРУДОВАНИЯ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862409"/>
            <a:ext cx="10515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 charset="0"/>
              <a:buChar char="•"/>
            </a:pPr>
            <a:r>
              <a:rPr lang="ru-RU" sz="2000" b="1" dirty="0">
                <a:latin typeface="Arial" charset="0"/>
                <a:ea typeface="Arial" charset="0"/>
                <a:cs typeface="Arial" charset="0"/>
              </a:rPr>
              <a:t>КДЛ</a:t>
            </a:r>
          </a:p>
          <a:p>
            <a:pPr marL="800100" lvl="1" indent="-342900">
              <a:buFont typeface="Arial" charset="0"/>
              <a:buChar char="•"/>
            </a:pPr>
            <a:r>
              <a:rPr lang="ru-RU" sz="2000" dirty="0">
                <a:latin typeface="Arial" charset="0"/>
                <a:ea typeface="Arial" charset="0"/>
                <a:cs typeface="Arial" charset="0"/>
              </a:rPr>
              <a:t>Автоматизированная мочевая станция </a:t>
            </a:r>
            <a:r>
              <a:rPr lang="ru-RU" sz="2000" dirty="0" err="1">
                <a:latin typeface="Arial" charset="0"/>
                <a:ea typeface="Arial" charset="0"/>
                <a:cs typeface="Arial" charset="0"/>
              </a:rPr>
              <a:t>iChem</a:t>
            </a:r>
            <a:r>
              <a:rPr lang="ru-RU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000" dirty="0" err="1">
                <a:latin typeface="Arial" charset="0"/>
                <a:ea typeface="Arial" charset="0"/>
                <a:cs typeface="Arial" charset="0"/>
              </a:rPr>
              <a:t>Velocity</a:t>
            </a:r>
            <a:endParaRPr lang="ru-RU" sz="2000" dirty="0">
              <a:latin typeface="Arial" charset="0"/>
              <a:ea typeface="Arial" charset="0"/>
              <a:cs typeface="Arial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ru-RU" sz="2000" kern="150" dirty="0" smtClean="0">
                <a:latin typeface="Arial" charset="0"/>
                <a:ea typeface="Arial" charset="0"/>
                <a:cs typeface="Arial" charset="0"/>
              </a:rPr>
              <a:t>Полностью </a:t>
            </a:r>
            <a:r>
              <a:rPr lang="ru-RU" sz="2000" kern="150" dirty="0">
                <a:latin typeface="Arial" charset="0"/>
                <a:ea typeface="Arial" charset="0"/>
                <a:cs typeface="Arial" charset="0"/>
              </a:rPr>
              <a:t>автоматический  анализатор СОЭ- </a:t>
            </a:r>
            <a:r>
              <a:rPr lang="ru-RU" sz="2000" kern="150" dirty="0" err="1">
                <a:latin typeface="Arial" charset="0"/>
                <a:ea typeface="Arial" charset="0"/>
                <a:cs typeface="Arial" charset="0"/>
              </a:rPr>
              <a:t>Alifax</a:t>
            </a:r>
            <a:r>
              <a:rPr lang="ru-RU" sz="2000" kern="150" dirty="0">
                <a:latin typeface="Arial" charset="0"/>
                <a:ea typeface="Arial" charset="0"/>
                <a:cs typeface="Arial" charset="0"/>
              </a:rPr>
              <a:t> ( СОЭ – метр</a:t>
            </a:r>
            <a:r>
              <a:rPr lang="ru-RU" sz="2000" kern="15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ru-RU" sz="2000" kern="15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spcAft>
                <a:spcPts val="0"/>
              </a:spcAft>
              <a:buFont typeface="Arial" charset="0"/>
              <a:buChar char="•"/>
            </a:pPr>
            <a:r>
              <a:rPr lang="ru-RU" sz="2000" b="1" kern="1800" dirty="0">
                <a:latin typeface="Arial" charset="0"/>
                <a:ea typeface="Arial" charset="0"/>
                <a:cs typeface="Arial" charset="0"/>
              </a:rPr>
              <a:t>Биохимическая лаборатория (группа гормонов) </a:t>
            </a:r>
            <a:endParaRPr lang="ru-RU" sz="2000" b="1" kern="150" dirty="0">
              <a:latin typeface="Arial" charset="0"/>
              <a:ea typeface="Arial" charset="0"/>
              <a:cs typeface="Arial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ru-RU" sz="2000" kern="150" dirty="0">
                <a:latin typeface="Arial" charset="0"/>
                <a:ea typeface="Arial" charset="0"/>
                <a:cs typeface="Arial" charset="0"/>
              </a:rPr>
              <a:t>Анализатор для гормональных исследований; </a:t>
            </a:r>
            <a:r>
              <a:rPr lang="ru-RU" sz="2000" kern="150" dirty="0" err="1">
                <a:latin typeface="Arial" charset="0"/>
                <a:ea typeface="Arial" charset="0"/>
                <a:cs typeface="Arial" charset="0"/>
              </a:rPr>
              <a:t>UniCel</a:t>
            </a:r>
            <a:r>
              <a:rPr lang="ru-RU" sz="2000" kern="150" baseline="30000" dirty="0">
                <a:latin typeface="Arial" charset="0"/>
                <a:ea typeface="Arial" charset="0"/>
                <a:cs typeface="Arial" charset="0"/>
              </a:rPr>
              <a:t>®</a:t>
            </a:r>
            <a:r>
              <a:rPr lang="ru-RU" sz="2000" kern="15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000" kern="150" dirty="0" err="1">
                <a:latin typeface="Arial" charset="0"/>
                <a:ea typeface="Arial" charset="0"/>
                <a:cs typeface="Arial" charset="0"/>
              </a:rPr>
              <a:t>DxI</a:t>
            </a:r>
            <a:r>
              <a:rPr lang="ru-RU" sz="2000" kern="150" dirty="0">
                <a:latin typeface="Arial" charset="0"/>
                <a:ea typeface="Arial" charset="0"/>
                <a:cs typeface="Arial" charset="0"/>
              </a:rPr>
              <a:t> 800</a:t>
            </a:r>
          </a:p>
          <a:p>
            <a:pPr marL="342900" indent="-342900">
              <a:spcAft>
                <a:spcPts val="0"/>
              </a:spcAft>
              <a:buFont typeface="Arial" charset="0"/>
              <a:buChar char="•"/>
            </a:pPr>
            <a:r>
              <a:rPr lang="ru-RU" sz="2000" b="1" kern="1800" dirty="0" smtClean="0">
                <a:latin typeface="Arial" charset="0"/>
                <a:ea typeface="Arial" charset="0"/>
                <a:cs typeface="Arial" charset="0"/>
              </a:rPr>
              <a:t>Биохимическая лаборатория</a:t>
            </a:r>
            <a:endParaRPr lang="ru-RU" sz="2000" b="1" kern="150" dirty="0" smtClean="0">
              <a:latin typeface="Arial" charset="0"/>
              <a:ea typeface="Arial" charset="0"/>
              <a:cs typeface="Arial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ru-RU" sz="2000" kern="1800" dirty="0" smtClean="0">
                <a:latin typeface="Arial" charset="0"/>
                <a:ea typeface="Arial" charset="0"/>
                <a:cs typeface="Arial" charset="0"/>
              </a:rPr>
              <a:t>Автоматическая </a:t>
            </a:r>
            <a:r>
              <a:rPr lang="ru-RU" sz="2000" kern="1800" dirty="0">
                <a:latin typeface="Arial" charset="0"/>
                <a:ea typeface="Arial" charset="0"/>
                <a:cs typeface="Arial" charset="0"/>
              </a:rPr>
              <a:t>система капиллярного электрофореза с функцией определения </a:t>
            </a:r>
            <a:r>
              <a:rPr lang="ru-RU" sz="2000" kern="1800" dirty="0" err="1">
                <a:latin typeface="Arial" charset="0"/>
                <a:ea typeface="Arial" charset="0"/>
                <a:cs typeface="Arial" charset="0"/>
              </a:rPr>
              <a:t>гликированного</a:t>
            </a:r>
            <a:r>
              <a:rPr lang="ru-RU" sz="2000" kern="1800" dirty="0">
                <a:latin typeface="Arial" charset="0"/>
                <a:ea typeface="Arial" charset="0"/>
                <a:cs typeface="Arial" charset="0"/>
              </a:rPr>
              <a:t> гемоглобина </a:t>
            </a:r>
            <a:r>
              <a:rPr lang="ru-RU" sz="2000" kern="1800" dirty="0" err="1">
                <a:latin typeface="Arial" charset="0"/>
                <a:ea typeface="Arial" charset="0"/>
                <a:cs typeface="Arial" charset="0"/>
              </a:rPr>
              <a:t>Hb</a:t>
            </a:r>
            <a:r>
              <a:rPr lang="ru-RU" sz="2000" kern="1800" dirty="0">
                <a:latin typeface="Arial" charset="0"/>
                <a:ea typeface="Arial" charset="0"/>
                <a:cs typeface="Arial" charset="0"/>
              </a:rPr>
              <a:t> A1c Capillarys-2 </a:t>
            </a:r>
            <a:r>
              <a:rPr lang="ru-RU" sz="2000" kern="1800" dirty="0" err="1">
                <a:latin typeface="Arial" charset="0"/>
                <a:ea typeface="Arial" charset="0"/>
                <a:cs typeface="Arial" charset="0"/>
              </a:rPr>
              <a:t>Flex</a:t>
            </a:r>
            <a:r>
              <a:rPr lang="ru-RU" sz="2000" kern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000" kern="1800" dirty="0" err="1">
                <a:latin typeface="Arial" charset="0"/>
                <a:ea typeface="Arial" charset="0"/>
                <a:cs typeface="Arial" charset="0"/>
              </a:rPr>
              <a:t>Piercing</a:t>
            </a:r>
            <a:endParaRPr lang="ru-RU" sz="20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spcAft>
                <a:spcPts val="0"/>
              </a:spcAft>
              <a:buFont typeface="Arial" charset="0"/>
              <a:buChar char="•"/>
            </a:pPr>
            <a:r>
              <a:rPr lang="ru-RU" sz="2000" b="1" dirty="0" smtClean="0">
                <a:latin typeface="Arial" charset="0"/>
                <a:ea typeface="Arial" charset="0"/>
                <a:cs typeface="Arial" charset="0"/>
              </a:rPr>
              <a:t>Экспресс </a:t>
            </a:r>
            <a:r>
              <a:rPr lang="ru-RU" sz="2000" b="1" dirty="0">
                <a:latin typeface="Arial" charset="0"/>
                <a:ea typeface="Arial" charset="0"/>
                <a:cs typeface="Arial" charset="0"/>
              </a:rPr>
              <a:t>лаборатория</a:t>
            </a:r>
          </a:p>
          <a:p>
            <a:pPr marL="800100" lvl="1" indent="-342900">
              <a:buFont typeface="Arial" charset="0"/>
              <a:buChar char="•"/>
            </a:pPr>
            <a:r>
              <a:rPr lang="ru-RU" sz="2000" kern="150" dirty="0">
                <a:latin typeface="Arial" charset="0"/>
                <a:ea typeface="Arial" charset="0"/>
                <a:cs typeface="Arial" charset="0"/>
              </a:rPr>
              <a:t>Анализатор биохимический  Furuno-180 (Япония):</a:t>
            </a:r>
          </a:p>
          <a:p>
            <a:pPr marL="800100" lvl="1" indent="-342900">
              <a:buFont typeface="Arial" charset="0"/>
              <a:buChar char="•"/>
            </a:pPr>
            <a:r>
              <a:rPr lang="ru-RU" sz="2000" dirty="0" smtClean="0">
                <a:latin typeface="Arial" charset="0"/>
                <a:ea typeface="Arial" charset="0"/>
                <a:cs typeface="Arial" charset="0"/>
              </a:rPr>
              <a:t>Иммунохимический </a:t>
            </a:r>
            <a:r>
              <a:rPr lang="ru-RU" sz="2000" dirty="0">
                <a:latin typeface="Arial" charset="0"/>
                <a:ea typeface="Arial" charset="0"/>
                <a:cs typeface="Arial" charset="0"/>
              </a:rPr>
              <a:t>экспресс-анализатор </a:t>
            </a:r>
            <a:r>
              <a:rPr lang="ru-RU" sz="2000" dirty="0" err="1" smtClean="0">
                <a:latin typeface="Arial" charset="0"/>
                <a:ea typeface="Arial" charset="0"/>
                <a:cs typeface="Arial" charset="0"/>
              </a:rPr>
              <a:t>Кобасh</a:t>
            </a:r>
            <a:r>
              <a:rPr lang="ru-RU" sz="2000" dirty="0" smtClean="0">
                <a:latin typeface="Arial" charset="0"/>
                <a:ea typeface="Arial" charset="0"/>
                <a:cs typeface="Arial" charset="0"/>
              </a:rPr>
              <a:t> 232 для </a:t>
            </a:r>
            <a:r>
              <a:rPr lang="ru-RU" sz="2000" kern="150" dirty="0" smtClean="0">
                <a:latin typeface="Arial" charset="0"/>
                <a:ea typeface="Arial" charset="0"/>
                <a:cs typeface="Arial" charset="0"/>
              </a:rPr>
              <a:t>количественного </a:t>
            </a:r>
            <a:r>
              <a:rPr lang="ru-RU" sz="2000" kern="150" dirty="0">
                <a:latin typeface="Arial" charset="0"/>
                <a:ea typeface="Arial" charset="0"/>
                <a:cs typeface="Arial" charset="0"/>
              </a:rPr>
              <a:t>определения концентрации </a:t>
            </a:r>
            <a:r>
              <a:rPr lang="ru-RU" sz="2000" kern="150" dirty="0" err="1">
                <a:latin typeface="Arial" charset="0"/>
                <a:ea typeface="Arial" charset="0"/>
                <a:cs typeface="Arial" charset="0"/>
              </a:rPr>
              <a:t>кардиомаркеров</a:t>
            </a:r>
            <a:r>
              <a:rPr lang="ru-RU" sz="2000" kern="150" dirty="0">
                <a:latin typeface="Arial" charset="0"/>
                <a:ea typeface="Arial" charset="0"/>
                <a:cs typeface="Arial" charset="0"/>
              </a:rPr>
              <a:t> в течение 12 минут. - экспресс-анализатор для определения острой коронарной патологии для экстренной </a:t>
            </a:r>
            <a:r>
              <a:rPr lang="ru-RU" sz="2000" kern="150" dirty="0" smtClean="0">
                <a:latin typeface="Arial" charset="0"/>
                <a:ea typeface="Arial" charset="0"/>
                <a:cs typeface="Arial" charset="0"/>
              </a:rPr>
              <a:t>лаборатории</a:t>
            </a:r>
            <a:endParaRPr lang="ru-RU" sz="2000" kern="15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83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ДОРОГОСТОЯЩИЕ ИССЛЕДОВАНИЯ</a:t>
            </a:r>
            <a:endParaRPr lang="ru-RU" dirty="0"/>
          </a:p>
        </p:txBody>
      </p:sp>
      <p:graphicFrame>
        <p:nvGraphicFramePr>
          <p:cNvPr id="4" name="Group 12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19841384"/>
              </p:ext>
            </p:extLst>
          </p:nvPr>
        </p:nvGraphicFramePr>
        <p:xfrm>
          <a:off x="838201" y="1203331"/>
          <a:ext cx="10515599" cy="4822019"/>
        </p:xfrm>
        <a:graphic>
          <a:graphicData uri="http://schemas.openxmlformats.org/drawingml/2006/table">
            <a:tbl>
              <a:tblPr/>
              <a:tblGrid>
                <a:gridCol w="3027893"/>
                <a:gridCol w="4712834"/>
                <a:gridCol w="1387436"/>
                <a:gridCol w="1387436"/>
              </a:tblGrid>
              <a:tr h="718531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Диагностические отделения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Наименование исследований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2014 г.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2015 г.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</a:tr>
              <a:tr h="718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Число исследований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</a:tr>
              <a:tr h="67362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Отделение лучевой диагностики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Компьютерная томография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14149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21348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Магнито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-резонансная томография (МРТ)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15003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14972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Остеоденситометрия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4288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4148 (5 мес.)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62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Отделение ангиографии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Эндоваскулярные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вмешательства,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 </a:t>
                      </a: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т.ч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10007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10033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Коронарография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1606</a:t>
                      </a: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1888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8192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ДОРОГОСТОЯЩИЕ ИССЛЕДОВАНИЯ</a:t>
            </a:r>
            <a:endParaRPr lang="ru-RU" dirty="0"/>
          </a:p>
        </p:txBody>
      </p:sp>
      <p:graphicFrame>
        <p:nvGraphicFramePr>
          <p:cNvPr id="5" name="Group 15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5402390"/>
              </p:ext>
            </p:extLst>
          </p:nvPr>
        </p:nvGraphicFramePr>
        <p:xfrm>
          <a:off x="838201" y="1102123"/>
          <a:ext cx="10515600" cy="5135175"/>
        </p:xfrm>
        <a:graphic>
          <a:graphicData uri="http://schemas.openxmlformats.org/drawingml/2006/table">
            <a:tbl>
              <a:tblPr/>
              <a:tblGrid>
                <a:gridCol w="2753741"/>
                <a:gridCol w="3628106"/>
                <a:gridCol w="1888326"/>
                <a:gridCol w="2245427"/>
              </a:tblGrid>
              <a:tr h="48166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Диагностические отделения</a:t>
                      </a:r>
                    </a:p>
                  </a:txBody>
                  <a:tcPr marL="91444" marR="91444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Наименование исследований</a:t>
                      </a:r>
                    </a:p>
                  </a:txBody>
                  <a:tcPr marL="91444" marR="91444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2014 г.</a:t>
                      </a:r>
                    </a:p>
                  </a:txBody>
                  <a:tcPr marL="91444" marR="91444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2015 г.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</a:tr>
              <a:tr h="481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Число исследований</a:t>
                      </a:r>
                    </a:p>
                  </a:txBody>
                  <a:tcPr marL="91444" marR="91444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19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Радиоизотопная лаборатория</a:t>
                      </a:r>
                    </a:p>
                  </a:txBody>
                  <a:tcPr marL="91444" marR="91444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Радиодиагностические</a:t>
                      </a:r>
                    </a:p>
                  </a:txBody>
                  <a:tcPr marL="91444" marR="91444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12283</a:t>
                      </a:r>
                    </a:p>
                  </a:txBody>
                  <a:tcPr marL="91444" marR="91444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13996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4" marR="91444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6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Эндоскопия</a:t>
                      </a:r>
                    </a:p>
                  </a:txBody>
                  <a:tcPr marL="91444" marR="91444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Эндоскопические</a:t>
                      </a:r>
                    </a:p>
                  </a:txBody>
                  <a:tcPr marL="91444" marR="91444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9962</a:t>
                      </a:r>
                    </a:p>
                  </a:txBody>
                  <a:tcPr marL="91444" marR="91444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11457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4" marR="91444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660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Биохимическая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лаборатория</a:t>
                      </a:r>
                    </a:p>
                  </a:txBody>
                  <a:tcPr marL="91444" marR="91444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Гормоны</a:t>
                      </a:r>
                    </a:p>
                  </a:txBody>
                  <a:tcPr marL="91444" marR="91444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90491</a:t>
                      </a:r>
                    </a:p>
                  </a:txBody>
                  <a:tcPr marL="91444" marR="91444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62296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4" marR="91444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Ферменты</a:t>
                      </a:r>
                    </a:p>
                  </a:txBody>
                  <a:tcPr marL="91444" marR="91444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166625</a:t>
                      </a:r>
                    </a:p>
                  </a:txBody>
                  <a:tcPr marL="91444" marR="91444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169504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4" marR="91444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1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водно-солевого обмена</a:t>
                      </a:r>
                    </a:p>
                  </a:txBody>
                  <a:tcPr marL="91444" marR="91444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135152</a:t>
                      </a:r>
                    </a:p>
                  </a:txBody>
                  <a:tcPr marL="91444" marR="91444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161144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4" marR="91444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21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Медико-генетическая лаборатория</a:t>
                      </a:r>
                    </a:p>
                  </a:txBody>
                  <a:tcPr marL="91444" marR="91444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Фенилкетонурия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89269</a:t>
                      </a:r>
                    </a:p>
                  </a:txBody>
                  <a:tcPr marL="91444" marR="91444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93792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4" marR="91444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7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Врожденный гипотиреоз</a:t>
                      </a:r>
                    </a:p>
                  </a:txBody>
                  <a:tcPr marL="91444" marR="91444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88352</a:t>
                      </a:r>
                    </a:p>
                  </a:txBody>
                  <a:tcPr marL="91444" marR="91444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92434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4" marR="91444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078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ДОРОГОСТОЯЩИЕ ИССЛЕДОВАНИЯ</a:t>
            </a:r>
          </a:p>
        </p:txBody>
      </p:sp>
      <p:graphicFrame>
        <p:nvGraphicFramePr>
          <p:cNvPr id="4" name="Group 13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06897173"/>
              </p:ext>
            </p:extLst>
          </p:nvPr>
        </p:nvGraphicFramePr>
        <p:xfrm>
          <a:off x="838200" y="1114236"/>
          <a:ext cx="10515600" cy="5245395"/>
        </p:xfrm>
        <a:graphic>
          <a:graphicData uri="http://schemas.openxmlformats.org/drawingml/2006/table">
            <a:tbl>
              <a:tblPr/>
              <a:tblGrid>
                <a:gridCol w="3227665"/>
                <a:gridCol w="4062905"/>
                <a:gridCol w="1551916"/>
                <a:gridCol w="1673114"/>
              </a:tblGrid>
              <a:tr h="56923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Диагностические отделения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Наименование исследований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2014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г.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2015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г.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</a:tr>
              <a:tr h="517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6025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Лаборатория СПИД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Гепатит «А», «В», «С»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93438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90401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ВИЧ-инфекция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113682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105975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6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Диагностические тесты на сифилис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29951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31158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2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ЗППП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70820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21443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0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Иммунологическая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лаборатория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Иммунологические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17272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23446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62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Патолого-анатомическое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отделение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Патолого-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анатомические исследования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72469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67981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62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Иммуно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-гистохимические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7912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6952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8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ОТДЕЛЕНИЕ ФУНКЦИОНАЛЬНОЙ ДИАГНОСТИКИ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2310790"/>
            <a:ext cx="10515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  <a:defRPr/>
            </a:pP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Выполняется 82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вида функциональных 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исследований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Проведено 260,5 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тыс.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исследований у 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119,9 тыс.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пациентов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,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из 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них 11,2 тыс. (11,2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%) у 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детей до 17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лет,</a:t>
            </a:r>
            <a:r>
              <a:rPr lang="ru-RU" sz="2800" dirty="0" smtClean="0"/>
              <a:t> </a:t>
            </a:r>
            <a:r>
              <a:rPr lang="ru-RU" sz="2800" dirty="0"/>
              <a:t>в том числе 125 тыс. в </a:t>
            </a:r>
            <a:r>
              <a:rPr lang="ru-RU" sz="2800" dirty="0" smtClean="0"/>
              <a:t>КДО. 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ru-RU" sz="2800" dirty="0" smtClean="0"/>
              <a:t>Из общего количества больных - 31</a:t>
            </a:r>
            <a:r>
              <a:rPr lang="en-US" sz="2800" dirty="0" smtClean="0"/>
              <a:t>% </a:t>
            </a:r>
            <a:r>
              <a:rPr lang="ru-RU" sz="2800" dirty="0" smtClean="0"/>
              <a:t>обследовано амбулаторно.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ru-RU" sz="2800" dirty="0" smtClean="0"/>
              <a:t>В клиниках проведено 135 тыс. </a:t>
            </a:r>
            <a:r>
              <a:rPr lang="ru-RU" sz="2800" dirty="0"/>
              <a:t>о</a:t>
            </a:r>
            <a:r>
              <a:rPr lang="ru-RU" sz="2800" dirty="0" smtClean="0"/>
              <a:t>бследований.</a:t>
            </a:r>
            <a:endParaRPr lang="ru-RU" sz="2800" dirty="0" smtClean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5,2 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исследований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на 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1 стационарного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больного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63,6 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исследований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на 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100 посещений в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КДО</a:t>
            </a:r>
          </a:p>
          <a:p>
            <a:pPr marL="285750" indent="-285750">
              <a:buFont typeface="Arial" charset="0"/>
              <a:buChar char="•"/>
              <a:defRPr/>
            </a:pP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780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БОЛЬНИЧНАЯ ЛЕТАЛЬНОСТЬ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64118187"/>
              </p:ext>
            </p:extLst>
          </p:nvPr>
        </p:nvGraphicFramePr>
        <p:xfrm>
          <a:off x="838200" y="2014809"/>
          <a:ext cx="10515600" cy="4017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8153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/>
              <a:t>КОЛИЧЕСТВО </a:t>
            </a:r>
            <a:br>
              <a:rPr lang="ru-RU" sz="3200" b="1" dirty="0" smtClean="0"/>
            </a:br>
            <a:r>
              <a:rPr lang="ru-RU" sz="3200" b="1" dirty="0" smtClean="0"/>
              <a:t>ПАТОЛОГОАНАТОМИЧЕСКИХ ВСКРЫТИЙ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graphicFrame>
        <p:nvGraphicFramePr>
          <p:cNvPr id="4" name="Group 14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21879580"/>
              </p:ext>
            </p:extLst>
          </p:nvPr>
        </p:nvGraphicFramePr>
        <p:xfrm>
          <a:off x="838200" y="2014809"/>
          <a:ext cx="10515601" cy="3861096"/>
        </p:xfrm>
        <a:graphic>
          <a:graphicData uri="http://schemas.openxmlformats.org/drawingml/2006/table">
            <a:tbl>
              <a:tblPr/>
              <a:tblGrid>
                <a:gridCol w="1306205"/>
                <a:gridCol w="1888623"/>
                <a:gridCol w="1087560"/>
                <a:gridCol w="1095101"/>
                <a:gridCol w="1673750"/>
                <a:gridCol w="1666211"/>
                <a:gridCol w="1798151"/>
              </a:tblGrid>
              <a:tr h="464356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Год</a:t>
                      </a: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Умерло 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стационаре</a:t>
                      </a: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Произведено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вскрытий</a:t>
                      </a: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Общий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вскрытий</a:t>
                      </a: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Уд. вес с/м вскрытий, %</a:t>
                      </a: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 расхождения клинического и патологоана-томического диагнозов </a:t>
                      </a: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</a:tr>
              <a:tr h="4570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п/а</a:t>
                      </a: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с/м</a:t>
                      </a: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45097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96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2012 г.</a:t>
                      </a: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281</a:t>
                      </a: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158</a:t>
                      </a: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</a:t>
                      </a: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60,9%</a:t>
                      </a: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7,6%</a:t>
                      </a: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11,4%</a:t>
                      </a: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2013 г. </a:t>
                      </a: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267</a:t>
                      </a: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181</a:t>
                      </a: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</a:t>
                      </a: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75,3%</a:t>
                      </a: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10,0%</a:t>
                      </a: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7,2%</a:t>
                      </a: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8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2014 г.</a:t>
                      </a: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273</a:t>
                      </a: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196</a:t>
                      </a: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77,3%</a:t>
                      </a: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7,1%</a:t>
                      </a: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8,0%</a:t>
                      </a: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2015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г.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281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209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79,4</a:t>
                      </a: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6,3</a:t>
                      </a: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6,7%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3419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ПОСЕЩЕНИЙ КДО</a:t>
            </a:r>
            <a:br>
              <a:rPr lang="ru-RU" dirty="0" smtClean="0"/>
            </a:br>
            <a:r>
              <a:rPr lang="ru-RU" sz="4000" dirty="0" smtClean="0"/>
              <a:t>ПО МЕСТУ РЕГИСТРАЦИИ ПАЦИЕНТОВ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79626062"/>
              </p:ext>
            </p:extLst>
          </p:nvPr>
        </p:nvGraphicFramePr>
        <p:xfrm>
          <a:off x="838200" y="2014538"/>
          <a:ext cx="10515600" cy="4465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2827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/>
          </p:nvPr>
        </p:nvGraphicFramePr>
        <p:xfrm>
          <a:off x="1631504" y="1664804"/>
          <a:ext cx="5328592" cy="2772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7392144" y="3140968"/>
          <a:ext cx="316835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Заголовок 2"/>
          <p:cNvSpPr txBox="1">
            <a:spLocks/>
          </p:cNvSpPr>
          <p:nvPr/>
        </p:nvSpPr>
        <p:spPr>
          <a:xfrm>
            <a:off x="1631504" y="116632"/>
            <a:ext cx="8928992" cy="93610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p3d extrusionH="57150">
              <a:bevelT w="38100" h="38100" prst="relaxedInset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внутреннего контроля качества и безопасности медицинской деятельности </a:t>
            </a: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7392144" y="2564904"/>
            <a:ext cx="3168352" cy="46805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p3d extrusionH="57150">
              <a:bevelT w="38100" h="38100" prst="relaxedInset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контроля 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7392144" y="1196752"/>
            <a:ext cx="3168352" cy="46805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p3d extrusionH="57150">
              <a:bevelT w="38100" h="38100" prst="relaxedInset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внутреннего контроля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04212" y="1772817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Внеплановая</a:t>
            </a: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1631504" y="1196752"/>
            <a:ext cx="5328592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p3d extrusionH="57150">
              <a:bevelT w="38100" h="38100" prst="relaxedInset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Дефекты выявленные при внутреннем контроле качества</a:t>
            </a: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631504" y="4077072"/>
            <a:ext cx="5328592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p3d extrusionH="57150">
              <a:bevelT w="38100" h="38100" prst="relaxedInset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дефектов</a:t>
            </a:r>
          </a:p>
        </p:txBody>
      </p:sp>
      <p:graphicFrame>
        <p:nvGraphicFramePr>
          <p:cNvPr id="11" name="Схема 10"/>
          <p:cNvGraphicFramePr/>
          <p:nvPr>
            <p:extLst/>
          </p:nvPr>
        </p:nvGraphicFramePr>
        <p:xfrm>
          <a:off x="1631504" y="4725144"/>
          <a:ext cx="5328592" cy="2016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="" xmlns:p14="http://schemas.microsoft.com/office/powerpoint/2010/main" val="119367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Аудит МОНИКИ по системе </a:t>
            </a:r>
            <a:r>
              <a:rPr lang="en-US" altLang="ru-RU"/>
              <a:t>ISO</a:t>
            </a:r>
            <a:r>
              <a:rPr lang="ru-RU" altLang="ru-RU"/>
              <a:t> 9001</a:t>
            </a:r>
            <a:br>
              <a:rPr lang="ru-RU" altLang="ru-RU"/>
            </a:br>
            <a:r>
              <a:rPr lang="ru-RU" altLang="ru-RU"/>
              <a:t>                             </a:t>
            </a:r>
            <a:r>
              <a:rPr lang="ru-RU" altLang="ru-RU" sz="2700" b="1"/>
              <a:t>(1 этап)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18913" y="2009759"/>
          <a:ext cx="8612205" cy="43967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93019">
                  <a:extLst>
                    <a:ext uri="{9D8B030D-6E8A-4147-A177-3AD203B41FA5}"/>
                  </a:extLst>
                </a:gridCol>
                <a:gridCol w="3886825">
                  <a:extLst>
                    <a:ext uri="{9D8B030D-6E8A-4147-A177-3AD203B41FA5}"/>
                  </a:extLst>
                </a:gridCol>
                <a:gridCol w="4032361">
                  <a:extLst>
                    <a:ext uri="{9D8B030D-6E8A-4147-A177-3AD203B41FA5}"/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Arial" charset="0"/>
                        </a:rPr>
                        <a:t>SWOT</a:t>
                      </a:r>
                      <a:endParaRPr lang="ru-RU" sz="1400" b="0" i="0" dirty="0">
                        <a:latin typeface="Arial" charset="0"/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charset="0"/>
                        </a:rPr>
                        <a:t>ПОЛОЖИТЕЛЬНЫЕ</a:t>
                      </a:r>
                      <a:endParaRPr lang="ru-RU" sz="14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charset="0"/>
                        </a:rPr>
                        <a:t>ОТРИЦАТЕЛЬНЫЕ</a:t>
                      </a:r>
                      <a:endParaRPr lang="ru-RU" sz="14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78130">
                <a:tc>
                  <a:txBody>
                    <a:bodyPr/>
                    <a:lstStyle/>
                    <a:p>
                      <a:endParaRPr lang="ru-RU" sz="14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charset="0"/>
                        </a:rPr>
                        <a:t>Сильные стороны</a:t>
                      </a:r>
                      <a:endParaRPr lang="ru-RU" sz="14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charset="0"/>
                        </a:rPr>
                        <a:t>Слабые стороны</a:t>
                      </a:r>
                      <a:endParaRPr lang="ru-RU" sz="14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508760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+mn-cs"/>
                        </a:rPr>
                        <a:t>Внутренние</a:t>
                      </a:r>
                    </a:p>
                  </a:txBody>
                  <a:tcPr marL="68580" marR="68580" marT="34290" marB="34290" vert="vert27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+mn-cs"/>
                        </a:rPr>
                        <a:t>Высокий уровень квалификация персонала;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+mn-cs"/>
                        </a:rPr>
                        <a:t>Регулярное участие в крупных мульти центровых исследованиях;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+mn-cs"/>
                        </a:rPr>
                        <a:t>Применение высоких медицинских технологий;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+mn-cs"/>
                        </a:rPr>
                        <a:t>Хорошие практические результаты.</a:t>
                      </a:r>
                    </a:p>
                    <a:p>
                      <a:endParaRPr lang="ru-RU" sz="1400" b="0" i="0" u="none" strike="noStrike" kern="1200" baseline="0" dirty="0" smtClean="0">
                        <a:solidFill>
                          <a:schemeClr val="dk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+mn-cs"/>
                        </a:rPr>
                        <a:t>Изношенная инфраструктура;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+mn-cs"/>
                        </a:rPr>
                        <a:t>Недостаточное финансирование;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+mn-cs"/>
                        </a:rPr>
                        <a:t>Слабые межинтеграционные связи;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+mn-cs"/>
                        </a:rPr>
                        <a:t>Недостаточный уровень автоматизации процессов.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78130">
                <a:tc>
                  <a:txBody>
                    <a:bodyPr/>
                    <a:lstStyle/>
                    <a:p>
                      <a:endParaRPr lang="ru-RU" sz="14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charset="0"/>
                        </a:rPr>
                        <a:t>Возможности</a:t>
                      </a:r>
                      <a:endParaRPr lang="ru-RU" sz="14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charset="0"/>
                        </a:rPr>
                        <a:t>Угрозы</a:t>
                      </a:r>
                      <a:endParaRPr lang="ru-RU" sz="14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508760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+mn-cs"/>
                        </a:rPr>
                        <a:t>Внешние</a:t>
                      </a:r>
                    </a:p>
                  </a:txBody>
                  <a:tcPr marL="68580" marR="68580" marT="34290" marB="34290" vert="vert27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+mn-cs"/>
                        </a:rPr>
                        <a:t>Привлечение молодых специалистов;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+mn-cs"/>
                        </a:rPr>
                        <a:t>Широкое использование заимствования лучшего опыта; 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+mn-cs"/>
                        </a:rPr>
                        <a:t>Соответствие лучшей мировой практики передовых университетских клиник;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+mn-cs"/>
                        </a:rPr>
                        <a:t>Повышение взаимодействия с медицинскими организациями области. 	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+mn-cs"/>
                        </a:rPr>
                        <a:t>Ограниченные возможности увеличения; финансирования учреждения;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+mn-cs"/>
                        </a:rPr>
                        <a:t>Высокий риск потери конкурентоспособности учреждения.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549683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18199732"/>
              </p:ext>
            </p:extLst>
          </p:nvPr>
        </p:nvGraphicFramePr>
        <p:xfrm>
          <a:off x="1771136" y="1433385"/>
          <a:ext cx="8896866" cy="5286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1415845" y="138114"/>
            <a:ext cx="9104519" cy="84772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500" b="1" dirty="0"/>
              <a:t>Введение оплаты за </a:t>
            </a:r>
            <a:r>
              <a:rPr lang="ru-RU" altLang="ru-RU" sz="2500" b="1" dirty="0" smtClean="0"/>
              <a:t>пролеченных больных по КСГ </a:t>
            </a:r>
            <a:r>
              <a:rPr lang="ru-RU" altLang="ru-RU" sz="2500" b="1" dirty="0"/>
              <a:t/>
            </a:r>
            <a:br>
              <a:rPr lang="ru-RU" altLang="ru-RU" sz="2500" b="1" dirty="0"/>
            </a:br>
            <a:endParaRPr lang="ru-RU" altLang="ru-RU" sz="2500" dirty="0"/>
          </a:p>
        </p:txBody>
      </p:sp>
    </p:spTree>
    <p:extLst>
      <p:ext uri="{BB962C8B-B14F-4D97-AF65-F5344CB8AC3E}">
        <p14:creationId xmlns="" xmlns:p14="http://schemas.microsoft.com/office/powerpoint/2010/main" val="20421124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kern="0" dirty="0">
                <a:latin typeface="Arial" pitchFamily="34" charset="0"/>
                <a:ea typeface=""/>
                <a:cs typeface="Arial" pitchFamily="34" charset="0"/>
              </a:rPr>
              <a:t>Результаты  анкетирования пациентов </a:t>
            </a:r>
            <a:r>
              <a:rPr lang="ru-RU" kern="0" dirty="0" smtClean="0">
                <a:latin typeface="Arial" pitchFamily="34" charset="0"/>
                <a:ea typeface=""/>
                <a:cs typeface="Arial" pitchFamily="34" charset="0"/>
              </a:rPr>
              <a:t>института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4998"/>
            <a:ext cx="10515600" cy="3944555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ru-RU" sz="2800" dirty="0" smtClean="0"/>
              <a:t>В </a:t>
            </a:r>
            <a:r>
              <a:rPr lang="ru-RU" sz="2800" dirty="0"/>
              <a:t>КДО   </a:t>
            </a:r>
            <a:r>
              <a:rPr lang="ru-RU" sz="2800" dirty="0" smtClean="0"/>
              <a:t>удовлетворены:</a:t>
            </a:r>
          </a:p>
          <a:p>
            <a:pPr marL="1028700" lvl="1" indent="-342900">
              <a:buFont typeface="Arial" charset="0"/>
              <a:buChar char="•"/>
            </a:pPr>
            <a:r>
              <a:rPr lang="ru-RU" sz="2800" dirty="0" smtClean="0"/>
              <a:t>работой </a:t>
            </a:r>
            <a:r>
              <a:rPr lang="ru-RU" sz="2800" dirty="0"/>
              <a:t>регистратуры   65,4</a:t>
            </a:r>
            <a:r>
              <a:rPr lang="ru-RU" sz="2800" dirty="0" smtClean="0"/>
              <a:t>%.</a:t>
            </a:r>
          </a:p>
          <a:p>
            <a:pPr marL="1028700" lvl="1" indent="-342900">
              <a:buFont typeface="Arial" charset="0"/>
              <a:buChar char="•"/>
            </a:pPr>
            <a:r>
              <a:rPr lang="ru-RU" sz="2800" dirty="0" smtClean="0"/>
              <a:t>работой </a:t>
            </a:r>
            <a:r>
              <a:rPr lang="ru-RU" sz="2800" dirty="0"/>
              <a:t>врачей  93,9%</a:t>
            </a:r>
            <a:r>
              <a:rPr lang="ru-RU" sz="2800" i="1" dirty="0"/>
              <a:t> </a:t>
            </a:r>
            <a:endParaRPr lang="ru-RU" sz="2800" dirty="0"/>
          </a:p>
          <a:p>
            <a:pPr marL="1028700" lvl="1" indent="-342900">
              <a:buFont typeface="Arial" charset="0"/>
              <a:buChar char="•"/>
            </a:pPr>
            <a:r>
              <a:rPr lang="ru-RU" sz="2800" dirty="0" smtClean="0"/>
              <a:t>медицинских </a:t>
            </a:r>
            <a:r>
              <a:rPr lang="ru-RU" sz="2800" dirty="0"/>
              <a:t>сестер 65,7% </a:t>
            </a:r>
            <a:r>
              <a:rPr lang="ru-RU" sz="2800" dirty="0" smtClean="0"/>
              <a:t>пациентов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800" dirty="0" smtClean="0"/>
              <a:t>В </a:t>
            </a:r>
            <a:r>
              <a:rPr lang="ru-RU" sz="2800" dirty="0"/>
              <a:t>анкетах отмечено 60 благодарностей сотрудникам КДО.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800" dirty="0"/>
              <a:t> В клиниках института </a:t>
            </a:r>
            <a:r>
              <a:rPr lang="ru-RU" sz="2800" dirty="0" smtClean="0"/>
              <a:t>удовлетворены:</a:t>
            </a:r>
          </a:p>
          <a:p>
            <a:pPr marL="1028700" lvl="1" indent="-342900">
              <a:buFont typeface="Arial" charset="0"/>
              <a:buChar char="•"/>
            </a:pPr>
            <a:r>
              <a:rPr lang="ru-RU" sz="2800" dirty="0" smtClean="0"/>
              <a:t>условиями </a:t>
            </a:r>
            <a:r>
              <a:rPr lang="ru-RU" sz="2800" dirty="0"/>
              <a:t>пребывания 96,5%. </a:t>
            </a:r>
            <a:endParaRPr lang="ru-RU" sz="2800" dirty="0" smtClean="0"/>
          </a:p>
          <a:p>
            <a:pPr marL="1028700" lvl="1" indent="-342900">
              <a:buFont typeface="Arial" charset="0"/>
              <a:buChar char="•"/>
            </a:pPr>
            <a:r>
              <a:rPr lang="ru-RU" sz="2800" dirty="0" smtClean="0"/>
              <a:t>медицинским </a:t>
            </a:r>
            <a:r>
              <a:rPr lang="ru-RU" sz="2800" dirty="0"/>
              <a:t>обслуживанием 98,6% </a:t>
            </a:r>
            <a:endParaRPr lang="ru-RU" sz="2800" dirty="0" smtClean="0"/>
          </a:p>
          <a:p>
            <a:pPr marL="1028700" lvl="1" indent="-342900">
              <a:buFont typeface="Arial" charset="0"/>
              <a:buChar char="•"/>
            </a:pPr>
            <a:r>
              <a:rPr lang="ru-RU" sz="2800" dirty="0"/>
              <a:t>о</a:t>
            </a:r>
            <a:r>
              <a:rPr lang="ru-RU" sz="2800" dirty="0" smtClean="0"/>
              <a:t>тношением </a:t>
            </a:r>
            <a:r>
              <a:rPr lang="ru-RU" sz="2800" dirty="0"/>
              <a:t>медицинских сестер 93,5% </a:t>
            </a:r>
            <a:endParaRPr lang="ru-RU" sz="2800" dirty="0" smtClean="0"/>
          </a:p>
          <a:p>
            <a:pPr marL="1028700" lvl="1" indent="-342900">
              <a:buFont typeface="Arial" charset="0"/>
              <a:buChar char="•"/>
            </a:pPr>
            <a:r>
              <a:rPr lang="ru-RU" sz="2800" dirty="0" smtClean="0"/>
              <a:t>питанием </a:t>
            </a:r>
            <a:r>
              <a:rPr lang="ru-RU" sz="2800" dirty="0"/>
              <a:t>81,3% </a:t>
            </a:r>
            <a:r>
              <a:rPr lang="ru-RU" sz="2800" dirty="0" smtClean="0"/>
              <a:t>пациентов</a:t>
            </a:r>
            <a:endParaRPr lang="ru-RU" sz="2800" kern="0" dirty="0">
              <a:latin typeface="Arial"/>
              <a:ea typeface="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ru-RU" sz="2800" kern="0" dirty="0">
              <a:latin typeface="Arial" pitchFamily="34" charset="0"/>
              <a:ea typeface=""/>
              <a:cs typeface="Arial" pitchFamily="34" charset="0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endParaRPr lang="ru-RU" sz="2800" kern="0" dirty="0" smtClean="0">
              <a:latin typeface="Arial" pitchFamily="34" charset="0"/>
              <a:ea typeface=""/>
              <a:cs typeface="Arial" pitchFamily="34" charset="0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endParaRPr lang="ru-RU" sz="2800" kern="0" dirty="0">
              <a:latin typeface="Arial" pitchFamily="34" charset="0"/>
              <a:ea typeface=""/>
              <a:cs typeface="Arial" pitchFamily="34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7168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/>
              <a:t>ИНФОРМАЦИОННЫЕ ТЕХНОЛОГИИ</a:t>
            </a:r>
            <a:br>
              <a:rPr lang="ru-RU" sz="3600" b="1" dirty="0" smtClean="0"/>
            </a:br>
            <a:r>
              <a:rPr lang="ru-RU" sz="3600" b="1" dirty="0" smtClean="0"/>
              <a:t>РАЗВИТИЕ В 2015 ГОДУ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00425" y="3116201"/>
            <a:ext cx="47529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 err="1">
                <a:latin typeface="Arial" charset="0"/>
              </a:rPr>
              <a:t>Пилотное</a:t>
            </a:r>
            <a:r>
              <a:rPr lang="ru-RU" dirty="0">
                <a:latin typeface="Arial" charset="0"/>
              </a:rPr>
              <a:t> внедрение дополнительного центра обработки вызовов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21150" y="4429348"/>
            <a:ext cx="40322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>
                <a:latin typeface="Arial" charset="0"/>
              </a:rPr>
              <a:t>Модернизация  и расширение ЛВС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19512" y="5523953"/>
            <a:ext cx="482441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>
                <a:latin typeface="Arial" charset="0"/>
              </a:rPr>
              <a:t>Внедрение системы оперативного контроля в корпусах МОНИКИ (видеокамеры)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21150" y="1913182"/>
            <a:ext cx="46101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>
                <a:latin typeface="Arial" charset="0"/>
              </a:rPr>
              <a:t>Разработка и внедрение портала МОНИКИ</a:t>
            </a:r>
          </a:p>
        </p:txBody>
      </p:sp>
      <p:pic>
        <p:nvPicPr>
          <p:cNvPr id="11" name="Рисунок 12"/>
          <p:cNvPicPr>
            <a:picLocks noChangeAspect="1" noChangeArrowheads="1"/>
          </p:cNvPicPr>
          <p:nvPr/>
        </p:nvPicPr>
        <p:blipFill>
          <a:blip r:embed="rId2"/>
          <a:srcRect t="16795" b="5150"/>
          <a:stretch>
            <a:fillRect/>
          </a:stretch>
        </p:blipFill>
        <p:spPr bwMode="auto">
          <a:xfrm>
            <a:off x="8495480" y="1666436"/>
            <a:ext cx="2593975" cy="1139825"/>
          </a:xfrm>
          <a:prstGeom prst="rect">
            <a:avLst/>
          </a:prstGeom>
          <a:noFill/>
          <a:ln w="63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2" name="Picture 10" descr="C:\Users\BD0F~1\AppData\Local\Temp\7zE9923.tmp\Call center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1068" y="2806261"/>
            <a:ext cx="2376488" cy="1533525"/>
          </a:xfrm>
          <a:prstGeom prst="rect">
            <a:avLst/>
          </a:prstGeom>
          <a:noFill/>
          <a:ln w="63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3" name="Рисунок 10"/>
          <p:cNvPicPr/>
          <p:nvPr/>
        </p:nvPicPr>
        <p:blipFill>
          <a:blip r:embed="rId4"/>
          <a:srcRect l="11445" t="24031" r="48481" b="19380"/>
          <a:stretch>
            <a:fillRect/>
          </a:stretch>
        </p:blipFill>
        <p:spPr bwMode="auto">
          <a:xfrm>
            <a:off x="8543925" y="3958678"/>
            <a:ext cx="2381250" cy="1889125"/>
          </a:xfrm>
          <a:prstGeom prst="rect">
            <a:avLst/>
          </a:prstGeom>
          <a:noFill/>
          <a:ln w="63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4" name="Picture 11" descr="C:\Users\BD0F~1\AppData\Local\Temp\7zEA640.tmp\Camera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5025969"/>
            <a:ext cx="2562225" cy="1439862"/>
          </a:xfrm>
          <a:prstGeom prst="rect">
            <a:avLst/>
          </a:prstGeom>
          <a:noFill/>
          <a:ln w="63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0065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ТЕХНОЛОГИИ</a:t>
            </a:r>
            <a:br>
              <a:rPr lang="ru-RU" dirty="0" smtClean="0"/>
            </a:br>
            <a:r>
              <a:rPr lang="ru-RU" sz="2800" dirty="0" smtClean="0"/>
              <a:t>ПОВЫШЕНИЕ ИНФОРМИРОВАННОСТИ ПАЦИЕНТОВ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518667" y="1966982"/>
            <a:ext cx="5472112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buFont typeface="Arial" pitchFamily="34" charset="0"/>
              <a:buChar char="•"/>
              <a:defRPr/>
            </a:pPr>
            <a:r>
              <a:rPr lang="ru-RU" dirty="0" smtClean="0">
                <a:latin typeface="Arial" charset="0"/>
              </a:rPr>
              <a:t>Программа «Доступная среда»</a:t>
            </a:r>
          </a:p>
          <a:p>
            <a:pPr marL="0" lvl="1">
              <a:buFont typeface="Arial" pitchFamily="34" charset="0"/>
              <a:buChar char="•"/>
              <a:defRPr/>
            </a:pPr>
            <a:r>
              <a:rPr lang="ru-RU" dirty="0" smtClean="0">
                <a:latin typeface="Arial" charset="0"/>
              </a:rPr>
              <a:t>Информационные </a:t>
            </a:r>
            <a:r>
              <a:rPr lang="ru-RU" dirty="0">
                <a:latin typeface="Arial" charset="0"/>
              </a:rPr>
              <a:t>терминалы </a:t>
            </a:r>
          </a:p>
          <a:p>
            <a:pPr marL="0" lvl="1">
              <a:buFont typeface="Arial" pitchFamily="34" charset="0"/>
              <a:buChar char="•"/>
              <a:defRPr/>
            </a:pPr>
            <a:r>
              <a:rPr lang="ru-RU" dirty="0">
                <a:latin typeface="Arial" charset="0"/>
              </a:rPr>
              <a:t>Информационные вывески – «бегущая строка»</a:t>
            </a:r>
          </a:p>
          <a:p>
            <a:pPr marL="0" lvl="1">
              <a:buFont typeface="Arial" pitchFamily="34" charset="0"/>
              <a:buChar char="•"/>
              <a:defRPr/>
            </a:pPr>
            <a:r>
              <a:rPr lang="ru-RU" dirty="0">
                <a:latin typeface="Arial" charset="0"/>
              </a:rPr>
              <a:t>Система корпоративного вещания («</a:t>
            </a:r>
            <a:r>
              <a:rPr lang="ru-RU" dirty="0" err="1">
                <a:latin typeface="Arial" charset="0"/>
              </a:rPr>
              <a:t>видеостены</a:t>
            </a:r>
            <a:r>
              <a:rPr lang="ru-RU" dirty="0">
                <a:latin typeface="Arial" charset="0"/>
              </a:rPr>
              <a:t>» ) </a:t>
            </a: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 bwMode="auto">
          <a:xfrm>
            <a:off x="2855913" y="3214611"/>
            <a:ext cx="62658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20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5913" y="3444310"/>
            <a:ext cx="9105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defRPr/>
            </a:pPr>
            <a:endParaRPr lang="ru-RU" dirty="0" smtClean="0">
              <a:latin typeface="Arial" charset="0"/>
            </a:endParaRPr>
          </a:p>
          <a:p>
            <a:pPr marL="0" lvl="1">
              <a:defRPr/>
            </a:pPr>
            <a:r>
              <a:rPr lang="ru-RU" dirty="0" smtClean="0">
                <a:latin typeface="Arial" charset="0"/>
              </a:rPr>
              <a:t>Установка </a:t>
            </a:r>
            <a:r>
              <a:rPr lang="ru-RU" dirty="0">
                <a:latin typeface="Arial" charset="0"/>
              </a:rPr>
              <a:t>и подключения терминала для самооценки пациентов в КДО </a:t>
            </a: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 bwMode="auto">
          <a:xfrm>
            <a:off x="2999581" y="4483701"/>
            <a:ext cx="61928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удовлетворенности пациентов  медицинской помощью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52491" y="5583607"/>
            <a:ext cx="26638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defRPr/>
            </a:pPr>
            <a:r>
              <a:rPr lang="ru-RU" dirty="0">
                <a:latin typeface="Arial" charset="0"/>
              </a:rPr>
              <a:t>«</a:t>
            </a:r>
            <a:r>
              <a:rPr lang="ru-RU" dirty="0" smtClean="0">
                <a:latin typeface="Arial" charset="0"/>
              </a:rPr>
              <a:t>Кнопка</a:t>
            </a:r>
            <a:r>
              <a:rPr lang="ru-RU" dirty="0">
                <a:latin typeface="Arial" charset="0"/>
              </a:rPr>
              <a:t>» голосования</a:t>
            </a:r>
          </a:p>
        </p:txBody>
      </p:sp>
      <p:pic>
        <p:nvPicPr>
          <p:cNvPr id="20" name="Picture 9" descr="C:\Users\BD0F~1\AppData\Local\Temp\7zEC40A.tmp\бегущая строкв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779" y="1892571"/>
            <a:ext cx="22510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C:\Users\BD0F~1\AppData\Local\Temp\7zE24F1.tmp\Терминал самооценки пациентов с ревматическими заболеваниям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22871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C:\Users\BD0F~1\AppData\Local\Temp\7zEB8D8.tmp\кнопка голосован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61" y="5063608"/>
            <a:ext cx="2474940" cy="140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321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/>
              <a:t>ИНФОРМАЦИОННЫЕ ТЕХНОЛОГИИ</a:t>
            </a:r>
            <a:br>
              <a:rPr lang="ru-RU" sz="3600" b="1" dirty="0" smtClean="0"/>
            </a:br>
            <a:r>
              <a:rPr lang="ru-RU" sz="3200" b="1" dirty="0" smtClean="0"/>
              <a:t>РАЗВИТИЕ В 2015 ГОДУ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546476"/>
            <a:ext cx="72009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buFont typeface="Arial" pitchFamily="34" charset="0"/>
              <a:buChar char="•"/>
              <a:defRPr/>
            </a:pPr>
            <a:r>
              <a:rPr lang="ru-RU" dirty="0">
                <a:latin typeface="Arial" charset="0"/>
              </a:rPr>
              <a:t>Внедрение 1С Бухгалтерия</a:t>
            </a:r>
          </a:p>
          <a:p>
            <a:pPr marL="0" lvl="1">
              <a:buFont typeface="Arial" pitchFamily="34" charset="0"/>
              <a:buChar char="•"/>
              <a:defRPr/>
            </a:pPr>
            <a:r>
              <a:rPr lang="ru-RU" dirty="0">
                <a:latin typeface="Arial" charset="0"/>
              </a:rPr>
              <a:t>Модернизация системы корпоративного вещания МОНИКИ</a:t>
            </a:r>
          </a:p>
          <a:p>
            <a:pPr marL="0" lvl="1">
              <a:buFont typeface="Arial" pitchFamily="34" charset="0"/>
              <a:buChar char="•"/>
              <a:defRPr/>
            </a:pPr>
            <a:r>
              <a:rPr lang="ru-RU" dirty="0">
                <a:latin typeface="Arial" charset="0"/>
              </a:rPr>
              <a:t>Интеграция с программным обеспечением ТФОМС города Москвы и ТФОМС Московской области</a:t>
            </a:r>
          </a:p>
          <a:p>
            <a:pPr marL="0" lvl="1">
              <a:buFont typeface="Arial" pitchFamily="34" charset="0"/>
              <a:buChar char="•"/>
              <a:defRPr/>
            </a:pPr>
            <a:r>
              <a:rPr lang="ru-RU" dirty="0">
                <a:latin typeface="Arial" charset="0"/>
              </a:rPr>
              <a:t> Модернизация и расширение центра обработки вызовов  КДО</a:t>
            </a:r>
          </a:p>
          <a:p>
            <a:pPr marL="0" lvl="1">
              <a:buFont typeface="Arial" pitchFamily="34" charset="0"/>
              <a:buChar char="•"/>
              <a:defRPr/>
            </a:pPr>
            <a:r>
              <a:rPr lang="ru-RU" dirty="0">
                <a:latin typeface="Arial" charset="0"/>
              </a:rPr>
              <a:t>Модернизация ЛВС КДО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660597" y="2014809"/>
            <a:ext cx="78501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задачи</a:t>
            </a:r>
            <a:endParaRPr lang="ru-RU" altLang="ru-RU" sz="2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 bwMode="auto">
          <a:xfrm>
            <a:off x="2331764" y="4422252"/>
            <a:ext cx="78501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 «Эверест»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4866753"/>
            <a:ext cx="1873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defRPr/>
            </a:pPr>
            <a:r>
              <a:rPr lang="ru-RU" sz="2000" dirty="0" smtClean="0">
                <a:latin typeface="Arial" charset="0"/>
              </a:rPr>
              <a:t>Интеграция с:</a:t>
            </a:r>
            <a:endParaRPr lang="ru-RU" dirty="0"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14913" y="4914404"/>
            <a:ext cx="3097212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buFont typeface="Arial" pitchFamily="34" charset="0"/>
              <a:buChar char="•"/>
              <a:defRPr/>
            </a:pPr>
            <a:r>
              <a:rPr lang="ru-RU" sz="2000" dirty="0">
                <a:latin typeface="Arial" charset="0"/>
              </a:rPr>
              <a:t>ЕМИАС Московской области</a:t>
            </a:r>
            <a:endParaRPr lang="ru-RU" dirty="0"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1450" y="4914403"/>
            <a:ext cx="23050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buFont typeface="Arial" pitchFamily="34" charset="0"/>
              <a:buChar char="•"/>
              <a:defRPr/>
            </a:pPr>
            <a:r>
              <a:rPr lang="ru-RU" sz="2000" dirty="0">
                <a:latin typeface="Arial" charset="0"/>
              </a:rPr>
              <a:t> 1С Бухгалтерия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04146" y="6048647"/>
            <a:ext cx="23050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AGFA </a:t>
            </a:r>
            <a:r>
              <a:rPr lang="en-US" dirty="0" err="1">
                <a:latin typeface="Arial" charset="0"/>
              </a:rPr>
              <a:t>Impax</a:t>
            </a:r>
            <a:endParaRPr lang="ru-RU" dirty="0"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82888" y="5704979"/>
            <a:ext cx="7848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>
              <a:buFont typeface="Arial" pitchFamily="34" charset="0"/>
              <a:buChar char="•"/>
              <a:defRPr/>
            </a:pPr>
            <a:r>
              <a:rPr lang="ru-RU" dirty="0">
                <a:latin typeface="Arial" charset="0"/>
              </a:rPr>
              <a:t>Разработка и внедрение информационного обеспечения новых задач</a:t>
            </a:r>
          </a:p>
        </p:txBody>
      </p:sp>
    </p:spTree>
    <p:extLst>
      <p:ext uri="{BB962C8B-B14F-4D97-AF65-F5344CB8AC3E}">
        <p14:creationId xmlns="" xmlns:p14="http://schemas.microsoft.com/office/powerpoint/2010/main" val="225226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ДНЕВНОЙ СТАЦИОНАР </a:t>
            </a:r>
            <a:br>
              <a:rPr lang="ru-RU" dirty="0" smtClean="0"/>
            </a:br>
            <a:r>
              <a:rPr lang="ru-RU" dirty="0" smtClean="0"/>
              <a:t>КДО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12167298"/>
              </p:ext>
            </p:extLst>
          </p:nvPr>
        </p:nvGraphicFramePr>
        <p:xfrm>
          <a:off x="838200" y="2014538"/>
          <a:ext cx="10515600" cy="4398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98311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ОТДЕЛЕНИЕ ЭКСТРЕННОЙ И ПЛАНОВОЙ КОНСУЛЬТАТИВНОЙ МЕДИЦИНСКОЙ ПОМОЩИ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8760589"/>
              </p:ext>
            </p:extLst>
          </p:nvPr>
        </p:nvGraphicFramePr>
        <p:xfrm>
          <a:off x="838200" y="2014538"/>
          <a:ext cx="10515600" cy="4370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96898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ВЫЕЗДНОЙ ЭНДОКРИНОЛОГИЧЕСКИЙ ЛЕЧЕБНО-ДИАГНОСТИЧЕСКИЙ МОДУЛЬ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70" y="2311100"/>
            <a:ext cx="5271630" cy="3944937"/>
          </a:xfrm>
        </p:spPr>
      </p:pic>
      <p:sp>
        <p:nvSpPr>
          <p:cNvPr id="5" name="TextBox 4"/>
          <p:cNvSpPr txBox="1"/>
          <p:nvPr/>
        </p:nvSpPr>
        <p:spPr>
          <a:xfrm>
            <a:off x="838200" y="2310601"/>
            <a:ext cx="5093043" cy="4662815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marL="342900" indent="-342900" defTabSz="303213">
              <a:spcBef>
                <a:spcPts val="913"/>
              </a:spcBef>
              <a:buFont typeface="Arial" charset="0"/>
              <a:buChar char="•"/>
            </a:pPr>
            <a:r>
              <a:rPr lang="ru-RU" altLang="ru-RU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7 </a:t>
            </a:r>
            <a:r>
              <a:rPr lang="ru-RU" altLang="ru-RU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выездов в города </a:t>
            </a:r>
            <a:r>
              <a:rPr lang="ru-RU" altLang="ru-RU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МО</a:t>
            </a:r>
          </a:p>
          <a:p>
            <a:pPr marL="342900" indent="-342900" defTabSz="303213">
              <a:spcBef>
                <a:spcPts val="913"/>
              </a:spcBef>
              <a:buFont typeface="Arial" charset="0"/>
              <a:buChar char="•"/>
            </a:pPr>
            <a:r>
              <a:rPr lang="ru-RU" altLang="ru-RU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 </a:t>
            </a:r>
            <a:r>
              <a:rPr lang="ru-RU" altLang="ru-RU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выезда однодневных по «Школе сахарного диабета»</a:t>
            </a:r>
          </a:p>
          <a:p>
            <a:pPr marL="342900" indent="-342900" defTabSz="303213">
              <a:spcBef>
                <a:spcPts val="913"/>
              </a:spcBef>
              <a:buFont typeface="Arial" charset="0"/>
              <a:buChar char="•"/>
            </a:pPr>
            <a:r>
              <a:rPr lang="ru-RU" altLang="ru-RU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Обследовано 2424 пациента, впервые 121 беременная женщины для исключения </a:t>
            </a:r>
            <a:r>
              <a:rPr lang="ru-RU" altLang="ru-RU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гестационного</a:t>
            </a:r>
            <a:r>
              <a:rPr lang="ru-RU" altLang="ru-RU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диабета</a:t>
            </a:r>
          </a:p>
          <a:p>
            <a:pPr marL="342900" indent="-342900" defTabSz="303213">
              <a:spcBef>
                <a:spcPts val="913"/>
              </a:spcBef>
              <a:buFont typeface="Arial" charset="0"/>
              <a:buChar char="•"/>
            </a:pPr>
            <a:r>
              <a:rPr lang="ru-RU" altLang="ru-RU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Проведено </a:t>
            </a:r>
            <a:r>
              <a:rPr lang="ru-RU" altLang="ru-RU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Times New Roman" charset="0"/>
              </a:rPr>
              <a:t>15076 </a:t>
            </a:r>
            <a:r>
              <a:rPr lang="ru-RU" altLang="ru-RU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исследований</a:t>
            </a:r>
            <a:endParaRPr lang="ru-RU" altLang="ru-RU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defTabSz="303213">
              <a:spcBef>
                <a:spcPts val="913"/>
              </a:spcBef>
              <a:buFont typeface="Arial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Выявлено </a:t>
            </a:r>
            <a:r>
              <a:rPr lang="ru-RU" altLang="ru-RU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Times New Roman" charset="0"/>
              </a:rPr>
              <a:t>1023</a:t>
            </a:r>
            <a:r>
              <a:rPr lang="ru-RU" altLang="ru-RU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пациентов с группой риска по сахарному диабету</a:t>
            </a:r>
          </a:p>
          <a:p>
            <a:pPr marL="342900" indent="-342900" defTabSz="303213">
              <a:spcBef>
                <a:spcPts val="913"/>
              </a:spcBef>
              <a:buFont typeface="Arial" charset="0"/>
              <a:buChar char="•"/>
            </a:pPr>
            <a:r>
              <a:rPr lang="ru-RU" altLang="ru-RU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61 больной </a:t>
            </a:r>
            <a:r>
              <a:rPr lang="ru-RU" altLang="ru-RU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были направлены для дальнейшего обследования и </a:t>
            </a:r>
            <a:r>
              <a:rPr lang="ru-RU" altLang="ru-RU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госпитализации в МОНИКИ</a:t>
            </a:r>
            <a:endParaRPr lang="ru-RU" altLang="ru-RU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defTabSz="303213">
              <a:spcBef>
                <a:spcPts val="913"/>
              </a:spcBef>
              <a:buFont typeface="Arial" charset="0"/>
              <a:buChar char="•"/>
            </a:pPr>
            <a:endParaRPr lang="ru-RU" altLang="ru-RU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285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КОЛИЧЕСТВО ПРОЛЕЧЕННЫХ БОЛЬНЫХ ВСЕГО В КРУГЛОСУТОЧНОМ СТАЦИОНАРЕ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24920209"/>
              </p:ext>
            </p:extLst>
          </p:nvPr>
        </p:nvGraphicFramePr>
        <p:xfrm>
          <a:off x="838200" y="1616423"/>
          <a:ext cx="10515600" cy="4759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06417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КОЛИЧЕСТВО ПРОЛЕЧЕННЫХ БОЛЬНЫХ ВСЕГО В КРУГЛОСУТОЧНОМ СТАЦИОНАРЕ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37400301"/>
              </p:ext>
            </p:extLst>
          </p:nvPr>
        </p:nvGraphicFramePr>
        <p:xfrm>
          <a:off x="838200" y="2014538"/>
          <a:ext cx="10515600" cy="4361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0638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cene3d>
          <a:camera prst="orthographicFront"/>
          <a:lightRig rig="threePt" dir="t"/>
        </a:scene3d>
        <a:sp3d contourW="12700">
          <a:contourClr>
            <a:schemeClr val="bg1"/>
          </a:contourClr>
        </a:sp3d>
      </a:spPr>
      <a:bodyPr/>
      <a:lstStyle>
        <a:defPPr>
          <a:defRPr sz="3600" dirty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7562</TotalTime>
  <Words>2195</Words>
  <Application>Microsoft Office PowerPoint</Application>
  <PresentationFormat>Произвольный</PresentationFormat>
  <Paragraphs>757</Paragraphs>
  <Slides>46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ИТОГИ ЛЕЧЕБНОЙ ДЕЯТЕЛЬНОСТИ ЗА 2015 ГОД</vt:lpstr>
      <vt:lpstr>КОНСУЛЬТАТИВНО-ДИАГНОСТИЧЕСКИЙ ОТДЕЛ</vt:lpstr>
      <vt:lpstr>КОНСУЛЬТАТИВНО-ДИАГНОСТИЧЕСКИЙ ОТДЕЛ</vt:lpstr>
      <vt:lpstr>РАСПРЕДЕЛЕНИЕ ПОСЕЩЕНИЙ КДО ПО МЕСТУ РЕГИСТРАЦИИ ПАЦИЕНТОВ</vt:lpstr>
      <vt:lpstr>ДНЕВНОЙ СТАЦИОНАР  КДО</vt:lpstr>
      <vt:lpstr>ОТДЕЛЕНИЕ ЭКСТРЕННОЙ И ПЛАНОВОЙ КОНСУЛЬТАТИВНОЙ МЕДИЦИНСКОЙ ПОМОЩИ</vt:lpstr>
      <vt:lpstr>ВЫЕЗДНОЙ ЭНДОКРИНОЛОГИЧЕСКИЙ ЛЕЧЕБНО-ДИАГНОСТИЧЕСКИЙ МОДУЛЬ</vt:lpstr>
      <vt:lpstr>КОЛИЧЕСТВО ПРОЛЕЧЕННЫХ БОЛЬНЫХ ВСЕГО В КРУГЛОСУТОЧНОМ СТАЦИОНАРЕ</vt:lpstr>
      <vt:lpstr>КОЛИЧЕСТВО ПРОЛЕЧЕННЫХ БОЛЬНЫХ ВСЕГО В КРУГЛОСУТОЧНОМ СТАЦИОНАРЕ</vt:lpstr>
      <vt:lpstr>КОЛИЧЕСТВО ПРОЛЕЧЕННЫХ БОЛЬНЫХ В ОТДЕЛЕНИЯХ ТЕРАПЕВТИЧЕСКОГО ПРОФИЛЯ </vt:lpstr>
      <vt:lpstr>КОЛИЧЕСТВО ПРОЛЕЧЕННЫХ БОЛЬНЫХ В ОТДЕЛЕНИЯХ ХИРУРГИЧЕСКОГО ПРОФИЛЯ </vt:lpstr>
      <vt:lpstr>РАБОТА КОЙКИ И СРЕДНЯЯ ДЛИТЕЛЬНОСТЬ ПРЕБЫВАНИЯ</vt:lpstr>
      <vt:lpstr>Новое в работе клиник  терапевтического профиля </vt:lpstr>
      <vt:lpstr>СРЕДНЯЯ ДЛИТЕЛЬНОСТЬ ПРЕБЫВАНИЯ В ОТДЕЛЕНИЯХ ТЕРАПЕВТИЧЕСКОГО ПРОФИЛЯ</vt:lpstr>
      <vt:lpstr>СРЕДНЯЯ ДЛИТЕЛЬНОСТЬ ПРЕБЫВАНИЯ  В ОТДЕЛЕНИЯХ ХИРУРГИЧЕСКОГО ПРОФИЛЯ</vt:lpstr>
      <vt:lpstr>КОЛИЧЕСТВО ОПЕРАТИВНЫХ ВМЕШАТЕЛЬСТВ И  ОПЕРИРОВАННЫХ БОЛЬНЫХ  В 2011-2015ГГ.</vt:lpstr>
      <vt:lpstr>КОЛИЧЕСТВО ВЫПОЛНЕННЫХ ОПЕРАЦИЙ  </vt:lpstr>
      <vt:lpstr>ХИРУРГИЧЕСКАЯ АКТИВНОСТЬ</vt:lpstr>
      <vt:lpstr>ДЛИТЕЛЬНОСТЬ ПРЕБЫВАНИЯ  ОПЕРИРОВАННЫХ БОЛЬНЫХ (2012-2015 ГГ.) </vt:lpstr>
      <vt:lpstr>ВЫСОКОТЕХНОЛОГИЧНАЯ МЕДИЦИНСКАЯ ПОМОЩЬ</vt:lpstr>
      <vt:lpstr>ВЫСОКОТЕХНОЛОГИЧНАЯ МЕДИЦИНСКАЯ ПОМОЩЬ</vt:lpstr>
      <vt:lpstr>ВЫСОКОТЕХНОЛОГИЧНАЯ МЕДИЦИНСКАЯ ПОМОЩЬ 2 РАЗДЕЛ</vt:lpstr>
      <vt:lpstr>ОТДЕЛЕНИЯ АНЕСТЕЗИОЛОГИИ, РЕАНИМАЦИИ И ИНТЕНСИВНОЙ ТЕРАПИИ </vt:lpstr>
      <vt:lpstr>ОТДЕЛЕНИЕ ХИРУРГИЧЕСКОЙ ГЕМОКОРРЕКЦИИ  И ДЕТОКСИКАЦИИ </vt:lpstr>
      <vt:lpstr>ОТДЕЛЕНИЕ  ТРАНСПЛАНТОЛОГИИ И ДИАЛИЗА </vt:lpstr>
      <vt:lpstr>ОПЕРАЦИОННОЕ ОТДЕЛЕНИЕ  </vt:lpstr>
      <vt:lpstr>ОТДЕЛЕНИЕ ПЕРЕЛИВАНИЯ КРОВИ </vt:lpstr>
      <vt:lpstr>ОТДЕЛЕНИЕ ФИЗИОТЕРАПИИ И РЕАБИЛИТАЦИИ </vt:lpstr>
      <vt:lpstr>ОТДЕЛЕНИЕ ФИЗИОТЕРАПИИ И РЕАБИЛИТАЦИИ</vt:lpstr>
      <vt:lpstr>НАИБОЛЕЕ АКТУАЛЬНЫЕ НАПРАВЛЕНИЯ МЕДИЦИНСКОЙ РЕАБИЛИТАЦИИ</vt:lpstr>
      <vt:lpstr>ДЕЯТЕЛЬНОСТЬ ЛАБОРАТОРИЙ</vt:lpstr>
      <vt:lpstr>НОВОЕ В ДЕЯТЕЛЬНОСТИ ЛАБОРАТОРИЙ</vt:lpstr>
      <vt:lpstr>ОБНОВЛЕНИЕ ЛАБОРАТОРНОГО ОБОРУДОВАНИЯ</vt:lpstr>
      <vt:lpstr>ДОРОГОСТОЯЩИЕ ИССЛЕДОВАНИЯ</vt:lpstr>
      <vt:lpstr>ДОРОГОСТОЯЩИЕ ИССЛЕДОВАНИЯ</vt:lpstr>
      <vt:lpstr>ДОРОГОСТОЯЩИЕ ИССЛЕДОВАНИЯ</vt:lpstr>
      <vt:lpstr>ОТДЕЛЕНИЕ ФУНКЦИОНАЛЬНОЙ ДИАГНОСТИКИ</vt:lpstr>
      <vt:lpstr>БОЛЬНИЧНАЯ ЛЕТАЛЬНОСТЬ</vt:lpstr>
      <vt:lpstr>КОЛИЧЕСТВО  ПАТОЛОГОАНАТОМИЧЕСКИХ ВСКРЫТИЙ </vt:lpstr>
      <vt:lpstr>Слайд 40</vt:lpstr>
      <vt:lpstr>Аудит МОНИКИ по системе ISO 9001                              (1 этап)</vt:lpstr>
      <vt:lpstr>Введение оплаты за пролеченных больных по КСГ  </vt:lpstr>
      <vt:lpstr>Результаты  анкетирования пациентов института</vt:lpstr>
      <vt:lpstr>ИНФОРМАЦИОННЫЕ ТЕХНОЛОГИИ РАЗВИТИЕ В 2015 ГОДУ</vt:lpstr>
      <vt:lpstr>ИНФОРМАЦИОННЫЕ ТЕХНОЛОГИИ ПОВЫШЕНИЕ ИНФОРМИРОВАННОСТИ ПАЦИЕНТОВ</vt:lpstr>
      <vt:lpstr>ИНФОРМАЦИОННЫЕ ТЕХНОЛОГИИ РАЗВИТИЕ В 2015 ГОДУ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user</cp:lastModifiedBy>
  <cp:revision>247</cp:revision>
  <dcterms:created xsi:type="dcterms:W3CDTF">2016-03-08T11:32:47Z</dcterms:created>
  <dcterms:modified xsi:type="dcterms:W3CDTF">2016-04-07T14:10:38Z</dcterms:modified>
</cp:coreProperties>
</file>